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authors.xml" ContentType="application/vnd.ms-powerpoint.authors+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4" r:id="rId2"/>
    <p:sldMasterId id="2147483822" r:id="rId3"/>
    <p:sldMasterId id="2147483849" r:id="rId4"/>
  </p:sldMasterIdLst>
  <p:notesMasterIdLst>
    <p:notesMasterId r:id="rId23"/>
  </p:notesMasterIdLst>
  <p:sldIdLst>
    <p:sldId id="470" r:id="rId5"/>
    <p:sldId id="488" r:id="rId6"/>
    <p:sldId id="280" r:id="rId7"/>
    <p:sldId id="475" r:id="rId8"/>
    <p:sldId id="476" r:id="rId9"/>
    <p:sldId id="439" r:id="rId10"/>
    <p:sldId id="479" r:id="rId11"/>
    <p:sldId id="258" r:id="rId12"/>
    <p:sldId id="259" r:id="rId13"/>
    <p:sldId id="274" r:id="rId14"/>
    <p:sldId id="275" r:id="rId15"/>
    <p:sldId id="276" r:id="rId16"/>
    <p:sldId id="481" r:id="rId17"/>
    <p:sldId id="482" r:id="rId18"/>
    <p:sldId id="465" r:id="rId19"/>
    <p:sldId id="281" r:id="rId20"/>
    <p:sldId id="282" r:id="rId21"/>
    <p:sldId id="283" r:id="rId22"/>
  </p:sldIdLst>
  <p:sldSz cx="12192000" cy="6858000"/>
  <p:notesSz cx="6858000"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8DD43E-07BC-3D2F-6176-670E7BDD53F8}" name="Gabriel Eichsteller" initials="GE" userId="7643377da10d2c7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1E5A62"/>
    <a:srgbClr val="3C3A52"/>
    <a:srgbClr val="4B5365"/>
    <a:srgbClr val="06060F"/>
    <a:srgbClr val="4D5567"/>
    <a:srgbClr val="6A6F73"/>
    <a:srgbClr val="D4D4D4"/>
    <a:srgbClr val="5E3C32"/>
    <a:srgbClr val="0811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83" autoAdjust="0"/>
  </p:normalViewPr>
  <p:slideViewPr>
    <p:cSldViewPr snapToGrid="0">
      <p:cViewPr varScale="1">
        <p:scale>
          <a:sx n="104" d="100"/>
          <a:sy n="104"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5348"/>
          </a:xfrm>
          <a:prstGeom prst="rect">
            <a:avLst/>
          </a:prstGeom>
        </p:spPr>
        <p:txBody>
          <a:bodyPr vert="horz" lIns="91440" tIns="45720" rIns="91440" bIns="45720" rtlCol="0"/>
          <a:lstStyle>
            <a:lvl1pPr algn="r">
              <a:defRPr sz="1200"/>
            </a:lvl1pPr>
          </a:lstStyle>
          <a:p>
            <a:fld id="{80950F24-EED3-4994-B481-601D0B77CF9A}" type="datetimeFigureOut">
              <a:rPr lang="en-GB" smtClean="0"/>
              <a:t>01/10/2024</a:t>
            </a:fld>
            <a:endParaRPr lang="en-GB"/>
          </a:p>
        </p:txBody>
      </p:sp>
      <p:sp>
        <p:nvSpPr>
          <p:cNvPr id="4" name="Slide Image Placeholder 3"/>
          <p:cNvSpPr>
            <a:spLocks noGrp="1" noRot="1" noChangeAspect="1"/>
          </p:cNvSpPr>
          <p:nvPr>
            <p:ph type="sldImg" idx="2"/>
          </p:nvPr>
        </p:nvSpPr>
        <p:spPr>
          <a:xfrm>
            <a:off x="468313"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219"/>
            <a:ext cx="548640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71800"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7317"/>
            <a:ext cx="2971800" cy="495347"/>
          </a:xfrm>
          <a:prstGeom prst="rect">
            <a:avLst/>
          </a:prstGeom>
        </p:spPr>
        <p:txBody>
          <a:bodyPr vert="horz" lIns="91440" tIns="45720" rIns="91440" bIns="45720" rtlCol="0" anchor="b"/>
          <a:lstStyle>
            <a:lvl1pPr algn="r">
              <a:defRPr sz="1200"/>
            </a:lvl1pPr>
          </a:lstStyle>
          <a:p>
            <a:fld id="{FA9FEB3A-74D6-40A9-90C6-B50177F26BE0}" type="slidenum">
              <a:rPr lang="en-GB" smtClean="0"/>
              <a:t>‹#›</a:t>
            </a:fld>
            <a:endParaRPr lang="en-GB"/>
          </a:p>
        </p:txBody>
      </p:sp>
    </p:spTree>
    <p:extLst>
      <p:ext uri="{BB962C8B-B14F-4D97-AF65-F5344CB8AC3E}">
        <p14:creationId xmlns:p14="http://schemas.microsoft.com/office/powerpoint/2010/main" val="265324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9FEB3A-74D6-40A9-90C6-B50177F26BE0}" type="slidenum">
              <a:rPr lang="en-GB" smtClean="0"/>
              <a:t>2</a:t>
            </a:fld>
            <a:endParaRPr lang="en-GB"/>
          </a:p>
        </p:txBody>
      </p:sp>
    </p:spTree>
    <p:extLst>
      <p:ext uri="{BB962C8B-B14F-4D97-AF65-F5344CB8AC3E}">
        <p14:creationId xmlns:p14="http://schemas.microsoft.com/office/powerpoint/2010/main" val="82020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9FEB3A-74D6-40A9-90C6-B50177F26BE0}" type="slidenum">
              <a:rPr lang="en-GB" smtClean="0"/>
              <a:t>3</a:t>
            </a:fld>
            <a:endParaRPr lang="en-GB"/>
          </a:p>
        </p:txBody>
      </p:sp>
    </p:spTree>
    <p:extLst>
      <p:ext uri="{BB962C8B-B14F-4D97-AF65-F5344CB8AC3E}">
        <p14:creationId xmlns:p14="http://schemas.microsoft.com/office/powerpoint/2010/main" val="411658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9FEB3A-74D6-40A9-90C6-B50177F26BE0}" type="slidenum">
              <a:rPr lang="en-GB" smtClean="0"/>
              <a:t>4</a:t>
            </a:fld>
            <a:endParaRPr lang="en-GB"/>
          </a:p>
        </p:txBody>
      </p:sp>
    </p:spTree>
    <p:extLst>
      <p:ext uri="{BB962C8B-B14F-4D97-AF65-F5344CB8AC3E}">
        <p14:creationId xmlns:p14="http://schemas.microsoft.com/office/powerpoint/2010/main" val="406524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A9FEB3A-74D6-40A9-90C6-B50177F26BE0}" type="slidenum">
              <a:rPr lang="en-GB" smtClean="0"/>
              <a:t>5</a:t>
            </a:fld>
            <a:endParaRPr lang="en-GB"/>
          </a:p>
        </p:txBody>
      </p:sp>
    </p:spTree>
    <p:extLst>
      <p:ext uri="{BB962C8B-B14F-4D97-AF65-F5344CB8AC3E}">
        <p14:creationId xmlns:p14="http://schemas.microsoft.com/office/powerpoint/2010/main" val="419124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Values collection via </a:t>
            </a:r>
            <a:r>
              <a:rPr lang="en-GB" dirty="0" err="1"/>
              <a:t>StreamAlive</a:t>
            </a:r>
            <a:r>
              <a:rPr lang="en-GB" dirty="0"/>
              <a:t> (3 minutes)</a:t>
            </a:r>
          </a:p>
          <a:p>
            <a:r>
              <a:rPr lang="en-GB" dirty="0"/>
              <a:t>Breakout room (7 minutes)</a:t>
            </a:r>
          </a:p>
          <a:p>
            <a:r>
              <a:rPr lang="en-GB" dirty="0"/>
              <a:t>Plenary discussion (10 minutes)</a:t>
            </a:r>
          </a:p>
          <a:p>
            <a:endParaRPr lang="en-GB" dirty="0"/>
          </a:p>
          <a:p>
            <a:r>
              <a:rPr lang="en-GB" dirty="0"/>
              <a:t>Key points to draw out:</a:t>
            </a:r>
          </a:p>
          <a:p>
            <a:pPr marL="171450" indent="-171450">
              <a:buFontTx/>
              <a:buChar char="-"/>
            </a:pPr>
            <a:r>
              <a:rPr lang="en-GB" dirty="0"/>
              <a:t>We need to place our values at the heart of practice and have a shared understanding of what these are and how we enact them</a:t>
            </a:r>
          </a:p>
          <a:p>
            <a:pPr marL="171450" indent="-171450">
              <a:buFontTx/>
              <a:buChar char="-"/>
            </a:pPr>
            <a:r>
              <a:rPr lang="en-GB" dirty="0"/>
              <a:t>We may have similar values but divergent experiences of how these are brought to life in the relationships we build, e.g. we may have very different understandings of what ‘respect’ looks and feels like</a:t>
            </a:r>
          </a:p>
          <a:p>
            <a:pPr marL="171450" indent="-171450">
              <a:buFontTx/>
              <a:buChar char="-"/>
            </a:pPr>
            <a:r>
              <a:rPr lang="en-GB" dirty="0"/>
              <a:t>We need to value relationships as precious in themselves, not instrumentalise or reduce them to a means to an end</a:t>
            </a:r>
          </a:p>
          <a:p>
            <a:pPr marL="171450" indent="-171450">
              <a:buFontTx/>
              <a:buChar char="-"/>
            </a:pPr>
            <a:r>
              <a:rPr lang="en-GB" dirty="0"/>
              <a:t>These values shine through from the very first moment we engage with someone, no matter how long for (Maya Angelou quote)</a:t>
            </a:r>
            <a:endParaRPr lang="en-IE" dirty="0"/>
          </a:p>
        </p:txBody>
      </p:sp>
      <p:sp>
        <p:nvSpPr>
          <p:cNvPr id="4" name="Slide Number Placeholder 3"/>
          <p:cNvSpPr>
            <a:spLocks noGrp="1"/>
          </p:cNvSpPr>
          <p:nvPr>
            <p:ph type="sldNum" sz="quarter" idx="5"/>
          </p:nvPr>
        </p:nvSpPr>
        <p:spPr/>
        <p:txBody>
          <a:bodyPr/>
          <a:lstStyle/>
          <a:p>
            <a:fld id="{FA9FEB3A-74D6-40A9-90C6-B50177F26BE0}" type="slidenum">
              <a:rPr lang="en-GB" smtClean="0"/>
              <a:t>6</a:t>
            </a:fld>
            <a:endParaRPr lang="en-GB"/>
          </a:p>
        </p:txBody>
      </p:sp>
    </p:spTree>
    <p:extLst>
      <p:ext uri="{BB962C8B-B14F-4D97-AF65-F5344CB8AC3E}">
        <p14:creationId xmlns:p14="http://schemas.microsoft.com/office/powerpoint/2010/main" val="2584954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A9FEB3A-74D6-40A9-90C6-B50177F26BE0}" type="slidenum">
              <a:rPr lang="en-GB" smtClean="0"/>
              <a:t>7</a:t>
            </a:fld>
            <a:endParaRPr lang="en-GB"/>
          </a:p>
        </p:txBody>
      </p:sp>
    </p:spTree>
    <p:extLst>
      <p:ext uri="{BB962C8B-B14F-4D97-AF65-F5344CB8AC3E}">
        <p14:creationId xmlns:p14="http://schemas.microsoft.com/office/powerpoint/2010/main" val="35779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9FEB3A-74D6-40A9-90C6-B50177F26BE0}" type="slidenum">
              <a:rPr lang="en-GB" smtClean="0"/>
              <a:t>13</a:t>
            </a:fld>
            <a:endParaRPr lang="en-GB"/>
          </a:p>
        </p:txBody>
      </p:sp>
    </p:spTree>
    <p:extLst>
      <p:ext uri="{BB962C8B-B14F-4D97-AF65-F5344CB8AC3E}">
        <p14:creationId xmlns:p14="http://schemas.microsoft.com/office/powerpoint/2010/main" val="387910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9FEB3A-74D6-40A9-90C6-B50177F26B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609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9FEB3A-74D6-40A9-90C6-B50177F26B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11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quotescosmos.com/people/maya-angelou-quotes.html" TargetMode="External"/><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a:prstGeom prst="rect">
            <a:avLst/>
          </a:prstGeom>
        </p:spPr>
        <p:txBody>
          <a:bodyPr/>
          <a:lstStyle/>
          <a:p>
            <a:endParaRPr lang="en-GB"/>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7A2F57E5-6CB3-4861-96A5-BC1F763122BD}" type="slidenum">
              <a:rPr lang="en-GB" smtClean="0"/>
              <a:t>‹#›</a:t>
            </a:fld>
            <a:endParaRPr lang="en-GB"/>
          </a:p>
        </p:txBody>
      </p:sp>
    </p:spTree>
    <p:extLst>
      <p:ext uri="{BB962C8B-B14F-4D97-AF65-F5344CB8AC3E}">
        <p14:creationId xmlns:p14="http://schemas.microsoft.com/office/powerpoint/2010/main" val="280547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A field of flowers&#10;&#10;Description automatically generated with low confidence">
            <a:extLst>
              <a:ext uri="{FF2B5EF4-FFF2-40B4-BE49-F238E27FC236}">
                <a16:creationId xmlns:a16="http://schemas.microsoft.com/office/drawing/2014/main" id="{24A20AF8-78F2-C2CB-C0DA-6D11A29A5C0E}"/>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17754"/>
            <a:ext cx="12192000" cy="6875754"/>
          </a:xfrm>
          <a:prstGeom prst="rect">
            <a:avLst/>
          </a:prstGeom>
        </p:spPr>
      </p:pic>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lumMod val="65000"/>
                    <a:lumOff val="35000"/>
                  </a:schemeClr>
                </a:solidFill>
              </a:defRPr>
            </a:lvl1pPr>
            <a:lvl2pPr>
              <a:defRPr>
                <a:solidFill>
                  <a:schemeClr val="bg1">
                    <a:lumMod val="65000"/>
                    <a:lumOff val="35000"/>
                  </a:schemeClr>
                </a:solidFill>
              </a:defRPr>
            </a:lvl2pPr>
            <a:lvl3pPr>
              <a:defRPr>
                <a:solidFill>
                  <a:schemeClr val="bg1">
                    <a:lumMod val="65000"/>
                    <a:lumOff val="35000"/>
                  </a:schemeClr>
                </a:solidFill>
              </a:defRPr>
            </a:lvl3pPr>
            <a:lvl4pPr>
              <a:defRPr>
                <a:solidFill>
                  <a:schemeClr val="bg1">
                    <a:lumMod val="65000"/>
                    <a:lumOff val="35000"/>
                  </a:schemeClr>
                </a:solidFill>
              </a:defRPr>
            </a:lvl4pPr>
            <a:lvl5pPr>
              <a:defRPr>
                <a:solidFill>
                  <a:schemeClr val="bg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687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01602D-DC3A-A386-78B4-E26237E89CE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2062" cy="6860373"/>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pic>
        <p:nvPicPr>
          <p:cNvPr id="6" name="Picture 5" descr="C0-HD-BTM.png">
            <a:extLst>
              <a:ext uri="{FF2B5EF4-FFF2-40B4-BE49-F238E27FC236}">
                <a16:creationId xmlns:a16="http://schemas.microsoft.com/office/drawing/2014/main" id="{33AD9DB5-74D7-200B-DA16-42D8D07AE51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6200000">
            <a:off x="8223928" y="2889927"/>
            <a:ext cx="6860373" cy="1075773"/>
          </a:xfrm>
          <a:prstGeom prst="rect">
            <a:avLst/>
          </a:prstGeom>
        </p:spPr>
      </p:pic>
    </p:spTree>
    <p:extLst>
      <p:ext uri="{BB962C8B-B14F-4D97-AF65-F5344CB8AC3E}">
        <p14:creationId xmlns:p14="http://schemas.microsoft.com/office/powerpoint/2010/main" val="4293002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418CAF-B109-ED9A-F6D8-E697A97E923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pic>
        <p:nvPicPr>
          <p:cNvPr id="6" name="Picture 5" descr="C0-HD-BTM.png">
            <a:extLst>
              <a:ext uri="{FF2B5EF4-FFF2-40B4-BE49-F238E27FC236}">
                <a16:creationId xmlns:a16="http://schemas.microsoft.com/office/drawing/2014/main" id="{33AD9DB5-74D7-200B-DA16-42D8D07AE51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6200000">
            <a:off x="8223928" y="2889927"/>
            <a:ext cx="6860373" cy="1075773"/>
          </a:xfrm>
          <a:prstGeom prst="rect">
            <a:avLst/>
          </a:prstGeom>
        </p:spPr>
      </p:pic>
    </p:spTree>
    <p:extLst>
      <p:ext uri="{BB962C8B-B14F-4D97-AF65-F5344CB8AC3E}">
        <p14:creationId xmlns:p14="http://schemas.microsoft.com/office/powerpoint/2010/main" val="1087581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lumMod val="65000"/>
                    <a:lumOff val="35000"/>
                  </a:schemeClr>
                </a:solidFill>
              </a:defRPr>
            </a:lvl1pPr>
            <a:lvl2pPr>
              <a:defRPr>
                <a:solidFill>
                  <a:schemeClr val="bg1">
                    <a:lumMod val="65000"/>
                    <a:lumOff val="35000"/>
                  </a:schemeClr>
                </a:solidFill>
              </a:defRPr>
            </a:lvl2pPr>
            <a:lvl3pPr>
              <a:defRPr>
                <a:solidFill>
                  <a:schemeClr val="bg1">
                    <a:lumMod val="65000"/>
                    <a:lumOff val="35000"/>
                  </a:schemeClr>
                </a:solidFill>
              </a:defRPr>
            </a:lvl3pPr>
            <a:lvl4pPr>
              <a:defRPr>
                <a:solidFill>
                  <a:schemeClr val="bg1">
                    <a:lumMod val="65000"/>
                    <a:lumOff val="35000"/>
                  </a:schemeClr>
                </a:solidFill>
              </a:defRPr>
            </a:lvl4pPr>
            <a:lvl5pPr>
              <a:defRPr>
                <a:solidFill>
                  <a:schemeClr val="bg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595360" y="6356350"/>
            <a:ext cx="2910840" cy="365125"/>
          </a:xfrm>
          <a:prstGeom prst="rect">
            <a:avLst/>
          </a:prstGeom>
        </p:spPr>
        <p:txBody>
          <a:bodyPr/>
          <a:lstStyle/>
          <a:p>
            <a:endParaRPr lang="en-GB"/>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7A2F57E5-6CB3-4861-96A5-BC1F763122BD}" type="slidenum">
              <a:rPr lang="en-GB" smtClean="0"/>
              <a:t>‹#›</a:t>
            </a:fld>
            <a:endParaRPr lang="en-GB"/>
          </a:p>
        </p:txBody>
      </p:sp>
      <p:pic>
        <p:nvPicPr>
          <p:cNvPr id="8" name="Picture 7" descr="C0-HD-TOP.png">
            <a:extLst>
              <a:ext uri="{FF2B5EF4-FFF2-40B4-BE49-F238E27FC236}">
                <a16:creationId xmlns:a16="http://schemas.microsoft.com/office/drawing/2014/main" id="{D59137EC-B93C-2CD9-695C-5A2DE63FC9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flipH="1">
            <a:off x="-2709462" y="2709461"/>
            <a:ext cx="6860373" cy="1441450"/>
          </a:xfrm>
          <a:prstGeom prst="rect">
            <a:avLst/>
          </a:prstGeom>
        </p:spPr>
      </p:pic>
    </p:spTree>
    <p:extLst>
      <p:ext uri="{BB962C8B-B14F-4D97-AF65-F5344CB8AC3E}">
        <p14:creationId xmlns:p14="http://schemas.microsoft.com/office/powerpoint/2010/main" val="2523438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Content Placeholder 4" descr="A person smiling for the camera&#10;&#10;Description automatically generated with low confidence">
            <a:extLst>
              <a:ext uri="{FF2B5EF4-FFF2-40B4-BE49-F238E27FC236}">
                <a16:creationId xmlns:a16="http://schemas.microsoft.com/office/drawing/2014/main" id="{44E129FF-D9AE-11D9-2A29-126DDBDC6834}"/>
              </a:ext>
            </a:extLst>
          </p:cNvPr>
          <p:cNvPicPr>
            <a:picLocks noChangeAspect="1"/>
          </p:cNvPicPr>
          <p:nvPr userDrawn="1"/>
        </p:nvPicPr>
        <p:blipFill rotWithShape="1">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5289864" y="10"/>
            <a:ext cx="6887853" cy="6857990"/>
          </a:xfrm>
          <a:prstGeom prst="rect">
            <a:avLst/>
          </a:prstGeom>
        </p:spPr>
      </p:pic>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lumMod val="65000"/>
                    <a:lumOff val="35000"/>
                  </a:schemeClr>
                </a:solidFill>
              </a:defRPr>
            </a:lvl1pPr>
            <a:lvl2pPr>
              <a:defRPr>
                <a:solidFill>
                  <a:schemeClr val="bg1">
                    <a:lumMod val="65000"/>
                    <a:lumOff val="35000"/>
                  </a:schemeClr>
                </a:solidFill>
              </a:defRPr>
            </a:lvl2pPr>
            <a:lvl3pPr>
              <a:defRPr>
                <a:solidFill>
                  <a:schemeClr val="bg1">
                    <a:lumMod val="65000"/>
                    <a:lumOff val="35000"/>
                  </a:schemeClr>
                </a:solidFill>
              </a:defRPr>
            </a:lvl3pPr>
            <a:lvl4pPr>
              <a:defRPr>
                <a:solidFill>
                  <a:schemeClr val="bg1">
                    <a:lumMod val="65000"/>
                    <a:lumOff val="35000"/>
                  </a:schemeClr>
                </a:solidFill>
              </a:defRPr>
            </a:lvl4pPr>
            <a:lvl5pPr>
              <a:defRPr>
                <a:solidFill>
                  <a:schemeClr val="bg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595360" y="6356350"/>
            <a:ext cx="2910840" cy="365125"/>
          </a:xfrm>
          <a:prstGeom prst="rect">
            <a:avLst/>
          </a:prstGeom>
        </p:spPr>
        <p:txBody>
          <a:bodyPr/>
          <a:lstStyle/>
          <a:p>
            <a:endParaRPr lang="en-GB"/>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7A2F57E5-6CB3-4861-96A5-BC1F763122BD}" type="slidenum">
              <a:rPr lang="en-GB" smtClean="0"/>
              <a:t>‹#›</a:t>
            </a:fld>
            <a:endParaRPr lang="en-GB"/>
          </a:p>
        </p:txBody>
      </p:sp>
      <p:pic>
        <p:nvPicPr>
          <p:cNvPr id="8" name="Picture 7" descr="C0-HD-TOP.png">
            <a:extLst>
              <a:ext uri="{FF2B5EF4-FFF2-40B4-BE49-F238E27FC236}">
                <a16:creationId xmlns:a16="http://schemas.microsoft.com/office/drawing/2014/main" id="{D59137EC-B93C-2CD9-695C-5A2DE63FC95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6200000" flipH="1">
            <a:off x="-2709462" y="2709461"/>
            <a:ext cx="6860373" cy="1441450"/>
          </a:xfrm>
          <a:prstGeom prst="rect">
            <a:avLst/>
          </a:prstGeom>
        </p:spPr>
      </p:pic>
      <p:pic>
        <p:nvPicPr>
          <p:cNvPr id="9" name="Picture 8" descr="C0-HD-BTM.png">
            <a:extLst>
              <a:ext uri="{FF2B5EF4-FFF2-40B4-BE49-F238E27FC236}">
                <a16:creationId xmlns:a16="http://schemas.microsoft.com/office/drawing/2014/main" id="{02AE3928-EC0F-AAF4-0A71-37A2D618F01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rot="16200000">
            <a:off x="8223928" y="2889927"/>
            <a:ext cx="6860373" cy="1075773"/>
          </a:xfrm>
          <a:prstGeom prst="rect">
            <a:avLst/>
          </a:prstGeom>
        </p:spPr>
      </p:pic>
    </p:spTree>
    <p:extLst>
      <p:ext uri="{BB962C8B-B14F-4D97-AF65-F5344CB8AC3E}">
        <p14:creationId xmlns:p14="http://schemas.microsoft.com/office/powerpoint/2010/main" val="148949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042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7A2F57E5-6CB3-4861-96A5-BC1F763122BD}" type="slidenum">
              <a:rPr lang="en-GB" smtClean="0"/>
              <a:t>‹#›</a:t>
            </a:fld>
            <a:endParaRPr lang="en-GB"/>
          </a:p>
        </p:txBody>
      </p:sp>
    </p:spTree>
    <p:extLst>
      <p:ext uri="{BB962C8B-B14F-4D97-AF65-F5344CB8AC3E}">
        <p14:creationId xmlns:p14="http://schemas.microsoft.com/office/powerpoint/2010/main" val="3726587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7A2F57E5-6CB3-4861-96A5-BC1F763122BD}" type="slidenum">
              <a:rPr lang="en-GB" smtClean="0"/>
              <a:t>‹#›</a:t>
            </a:fld>
            <a:endParaRPr lang="en-GB"/>
          </a:p>
        </p:txBody>
      </p:sp>
    </p:spTree>
    <p:extLst>
      <p:ext uri="{BB962C8B-B14F-4D97-AF65-F5344CB8AC3E}">
        <p14:creationId xmlns:p14="http://schemas.microsoft.com/office/powerpoint/2010/main" val="956600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7387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C0-HD-BTM.png">
            <a:extLst>
              <a:ext uri="{FF2B5EF4-FFF2-40B4-BE49-F238E27FC236}">
                <a16:creationId xmlns:a16="http://schemas.microsoft.com/office/drawing/2014/main" id="{2FA08784-BC79-1170-053C-B392349314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93626"/>
            <a:ext cx="12192000" cy="764373"/>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64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lumMod val="65000"/>
                    <a:lumOff val="35000"/>
                  </a:schemeClr>
                </a:solidFill>
              </a:defRPr>
            </a:lvl1pPr>
            <a:lvl2pPr>
              <a:defRPr>
                <a:solidFill>
                  <a:schemeClr val="bg1">
                    <a:lumMod val="65000"/>
                    <a:lumOff val="35000"/>
                  </a:schemeClr>
                </a:solidFill>
              </a:defRPr>
            </a:lvl2pPr>
            <a:lvl3pPr>
              <a:defRPr>
                <a:solidFill>
                  <a:schemeClr val="bg1">
                    <a:lumMod val="65000"/>
                    <a:lumOff val="35000"/>
                  </a:schemeClr>
                </a:solidFill>
              </a:defRPr>
            </a:lvl3pPr>
            <a:lvl4pPr>
              <a:defRPr>
                <a:solidFill>
                  <a:schemeClr val="bg1">
                    <a:lumMod val="65000"/>
                    <a:lumOff val="35000"/>
                  </a:schemeClr>
                </a:solidFill>
              </a:defRPr>
            </a:lvl4pPr>
            <a:lvl5pPr>
              <a:defRPr>
                <a:solidFill>
                  <a:schemeClr val="bg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8073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2F57E5-6CB3-4861-96A5-BC1F763122BD}" type="slidenum">
              <a:rPr lang="en-GB" smtClean="0"/>
              <a:t>‹#›</a:t>
            </a:fld>
            <a:endParaRPr lang="en-GB"/>
          </a:p>
        </p:txBody>
      </p:sp>
    </p:spTree>
    <p:extLst>
      <p:ext uri="{BB962C8B-B14F-4D97-AF65-F5344CB8AC3E}">
        <p14:creationId xmlns:p14="http://schemas.microsoft.com/office/powerpoint/2010/main" val="3662994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2F57E5-6CB3-4861-96A5-BC1F763122BD}" type="slidenum">
              <a:rPr lang="en-GB" smtClean="0"/>
              <a:t>‹#›</a:t>
            </a:fld>
            <a:endParaRPr lang="en-GB"/>
          </a:p>
        </p:txBody>
      </p:sp>
    </p:spTree>
    <p:extLst>
      <p:ext uri="{BB962C8B-B14F-4D97-AF65-F5344CB8AC3E}">
        <p14:creationId xmlns:p14="http://schemas.microsoft.com/office/powerpoint/2010/main" val="3916460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2F57E5-6CB3-4861-96A5-BC1F763122BD}" type="slidenum">
              <a:rPr lang="en-GB" smtClean="0"/>
              <a:t>‹#›</a:t>
            </a:fld>
            <a:endParaRPr lang="en-GB"/>
          </a:p>
        </p:txBody>
      </p:sp>
    </p:spTree>
    <p:extLst>
      <p:ext uri="{BB962C8B-B14F-4D97-AF65-F5344CB8AC3E}">
        <p14:creationId xmlns:p14="http://schemas.microsoft.com/office/powerpoint/2010/main" val="3192568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045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7A2F57E5-6CB3-4861-96A5-BC1F763122BD}" type="slidenum">
              <a:rPr lang="en-GB" smtClean="0"/>
              <a:t>‹#›</a:t>
            </a:fld>
            <a:endParaRPr lang="en-GB"/>
          </a:p>
        </p:txBody>
      </p:sp>
    </p:spTree>
    <p:extLst>
      <p:ext uri="{BB962C8B-B14F-4D97-AF65-F5344CB8AC3E}">
        <p14:creationId xmlns:p14="http://schemas.microsoft.com/office/powerpoint/2010/main" val="2490520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12172D"/>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906AC0-4F63-4458-8EF9-2EFD8EBC518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28000" y="764373"/>
            <a:ext cx="12648001" cy="6120000"/>
          </a:xfrm>
          <a:prstGeom prst="rect">
            <a:avLst/>
          </a:prstGeom>
        </p:spPr>
      </p:pic>
      <p:sp>
        <p:nvSpPr>
          <p:cNvPr id="3" name="Content Placeholder 2"/>
          <p:cNvSpPr>
            <a:spLocks noGrp="1"/>
          </p:cNvSpPr>
          <p:nvPr>
            <p:ph idx="1"/>
          </p:nvPr>
        </p:nvSpPr>
        <p:spPr/>
        <p:txBody>
          <a:bodyPr/>
          <a:lstStyle>
            <a:lvl1pPr>
              <a:defRPr>
                <a:solidFill>
                  <a:schemeClr val="bg1">
                    <a:lumMod val="65000"/>
                    <a:lumOff val="35000"/>
                  </a:schemeClr>
                </a:solidFill>
              </a:defRPr>
            </a:lvl1pPr>
            <a:lvl2pPr>
              <a:defRPr>
                <a:solidFill>
                  <a:schemeClr val="bg1">
                    <a:lumMod val="65000"/>
                    <a:lumOff val="35000"/>
                  </a:schemeClr>
                </a:solidFill>
              </a:defRPr>
            </a:lvl2pPr>
            <a:lvl3pPr>
              <a:defRPr>
                <a:solidFill>
                  <a:schemeClr val="bg1">
                    <a:lumMod val="65000"/>
                    <a:lumOff val="35000"/>
                  </a:schemeClr>
                </a:solidFill>
              </a:defRPr>
            </a:lvl3pPr>
            <a:lvl4pPr>
              <a:defRPr>
                <a:solidFill>
                  <a:schemeClr val="bg1">
                    <a:lumMod val="65000"/>
                    <a:lumOff val="35000"/>
                  </a:schemeClr>
                </a:solidFill>
              </a:defRPr>
            </a:lvl4pPr>
            <a:lvl5pPr>
              <a:defRPr>
                <a:solidFill>
                  <a:schemeClr val="bg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2F57E5-6CB3-4861-96A5-BC1F763122BD}" type="slidenum">
              <a:rPr lang="en-GB" smtClean="0"/>
              <a:t>‹#›</a:t>
            </a:fld>
            <a:endParaRPr lang="en-GB"/>
          </a:p>
        </p:txBody>
      </p:sp>
      <p:sp>
        <p:nvSpPr>
          <p:cNvPr id="11" name="Rectangle 10">
            <a:extLst>
              <a:ext uri="{FF2B5EF4-FFF2-40B4-BE49-F238E27FC236}">
                <a16:creationId xmlns:a16="http://schemas.microsoft.com/office/drawing/2014/main" id="{42B99EE9-421D-4140-9972-A74709FB3A95}"/>
              </a:ext>
            </a:extLst>
          </p:cNvPr>
          <p:cNvSpPr/>
          <p:nvPr userDrawn="1"/>
        </p:nvSpPr>
        <p:spPr>
          <a:xfrm>
            <a:off x="-53340" y="647700"/>
            <a:ext cx="12473341" cy="297180"/>
          </a:xfrm>
          <a:prstGeom prst="rect">
            <a:avLst/>
          </a:prstGeom>
          <a:gradFill>
            <a:gsLst>
              <a:gs pos="0">
                <a:srgbClr val="12172D"/>
              </a:gs>
              <a:gs pos="46300">
                <a:srgbClr val="12172D"/>
              </a:gs>
              <a:gs pos="100000">
                <a:srgbClr val="12172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C0-HD-TOP.png">
            <a:extLst>
              <a:ext uri="{FF2B5EF4-FFF2-40B4-BE49-F238E27FC236}">
                <a16:creationId xmlns:a16="http://schemas.microsoft.com/office/drawing/2014/main" id="{2007D32D-BB7F-030E-EF59-13C9CC4AF7C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Tree>
    <p:extLst>
      <p:ext uri="{BB962C8B-B14F-4D97-AF65-F5344CB8AC3E}">
        <p14:creationId xmlns:p14="http://schemas.microsoft.com/office/powerpoint/2010/main" val="2439504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7A2F57E5-6CB3-4861-96A5-BC1F763122BD}" type="slidenum">
              <a:rPr lang="en-GB" smtClean="0"/>
              <a:t>‹#›</a:t>
            </a:fld>
            <a:endParaRPr lang="en-GB"/>
          </a:p>
        </p:txBody>
      </p:sp>
    </p:spTree>
    <p:extLst>
      <p:ext uri="{BB962C8B-B14F-4D97-AF65-F5344CB8AC3E}">
        <p14:creationId xmlns:p14="http://schemas.microsoft.com/office/powerpoint/2010/main" val="203792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2F57E5-6CB3-4861-96A5-BC1F763122BD}" type="slidenum">
              <a:rPr lang="en-GB" smtClean="0"/>
              <a:t>‹#›</a:t>
            </a:fld>
            <a:endParaRPr lang="en-GB"/>
          </a:p>
        </p:txBody>
      </p:sp>
    </p:spTree>
    <p:extLst>
      <p:ext uri="{BB962C8B-B14F-4D97-AF65-F5344CB8AC3E}">
        <p14:creationId xmlns:p14="http://schemas.microsoft.com/office/powerpoint/2010/main" val="2987629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2" name="Picture 1" descr="C0-HD-BTM.png">
            <a:extLst>
              <a:ext uri="{FF2B5EF4-FFF2-40B4-BE49-F238E27FC236}">
                <a16:creationId xmlns:a16="http://schemas.microsoft.com/office/drawing/2014/main" id="{421AF651-2D05-F630-4840-47B2924229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93626"/>
            <a:ext cx="12192000" cy="764373"/>
          </a:xfrm>
          <a:prstGeom prst="rect">
            <a:avLst/>
          </a:prstGeom>
        </p:spPr>
      </p:pic>
    </p:spTree>
    <p:extLst>
      <p:ext uri="{BB962C8B-B14F-4D97-AF65-F5344CB8AC3E}">
        <p14:creationId xmlns:p14="http://schemas.microsoft.com/office/powerpoint/2010/main" val="3654517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2F57E5-6CB3-4861-96A5-BC1F763122BD}" type="slidenum">
              <a:rPr lang="en-GB" smtClean="0"/>
              <a:t>‹#›</a:t>
            </a:fld>
            <a:endParaRPr lang="en-GB"/>
          </a:p>
        </p:txBody>
      </p:sp>
    </p:spTree>
    <p:extLst>
      <p:ext uri="{BB962C8B-B14F-4D97-AF65-F5344CB8AC3E}">
        <p14:creationId xmlns:p14="http://schemas.microsoft.com/office/powerpoint/2010/main" val="9143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C0-HD-BTM.png">
            <a:extLst>
              <a:ext uri="{FF2B5EF4-FFF2-40B4-BE49-F238E27FC236}">
                <a16:creationId xmlns:a16="http://schemas.microsoft.com/office/drawing/2014/main" id="{1B59E7F8-877A-1CF4-D672-F0002548DD2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8223928" y="2889927"/>
            <a:ext cx="6860373" cy="1075773"/>
          </a:xfrm>
          <a:prstGeom prst="rect">
            <a:avLst/>
          </a:prstGeom>
        </p:spPr>
      </p:pic>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lumMod val="65000"/>
                    <a:lumOff val="35000"/>
                  </a:schemeClr>
                </a:solidFill>
              </a:defRPr>
            </a:lvl1pPr>
            <a:lvl2pPr>
              <a:defRPr>
                <a:solidFill>
                  <a:schemeClr val="bg1">
                    <a:lumMod val="65000"/>
                    <a:lumOff val="35000"/>
                  </a:schemeClr>
                </a:solidFill>
              </a:defRPr>
            </a:lvl2pPr>
            <a:lvl3pPr>
              <a:defRPr>
                <a:solidFill>
                  <a:schemeClr val="bg1">
                    <a:lumMod val="65000"/>
                    <a:lumOff val="35000"/>
                  </a:schemeClr>
                </a:solidFill>
              </a:defRPr>
            </a:lvl3pPr>
            <a:lvl4pPr>
              <a:defRPr>
                <a:solidFill>
                  <a:schemeClr val="bg1">
                    <a:lumMod val="65000"/>
                    <a:lumOff val="35000"/>
                  </a:schemeClr>
                </a:solidFill>
              </a:defRPr>
            </a:lvl4pPr>
            <a:lvl5pPr>
              <a:defRPr>
                <a:solidFill>
                  <a:schemeClr val="bg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547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2F57E5-6CB3-4861-96A5-BC1F763122BD}" type="slidenum">
              <a:rPr lang="en-GB" smtClean="0"/>
              <a:t>‹#›</a:t>
            </a:fld>
            <a:endParaRPr lang="en-GB"/>
          </a:p>
        </p:txBody>
      </p:sp>
    </p:spTree>
    <p:extLst>
      <p:ext uri="{BB962C8B-B14F-4D97-AF65-F5344CB8AC3E}">
        <p14:creationId xmlns:p14="http://schemas.microsoft.com/office/powerpoint/2010/main" val="3272431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1296596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4236958"/>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97174352"/>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810685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1161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8099985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9425176"/>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85782349"/>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8140245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A picture containing outdoor&#10;&#10;Description automatically generated">
            <a:extLst>
              <a:ext uri="{FF2B5EF4-FFF2-40B4-BE49-F238E27FC236}">
                <a16:creationId xmlns:a16="http://schemas.microsoft.com/office/drawing/2014/main" id="{D0775612-758C-95CA-FFEF-50230D0279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a:noFill/>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lumMod val="65000"/>
                    <a:lumOff val="35000"/>
                  </a:schemeClr>
                </a:solidFill>
              </a:defRPr>
            </a:lvl1pPr>
            <a:lvl2pPr>
              <a:defRPr>
                <a:solidFill>
                  <a:schemeClr val="bg1">
                    <a:lumMod val="65000"/>
                    <a:lumOff val="35000"/>
                  </a:schemeClr>
                </a:solidFill>
              </a:defRPr>
            </a:lvl2pPr>
            <a:lvl3pPr>
              <a:defRPr>
                <a:solidFill>
                  <a:schemeClr val="bg1">
                    <a:lumMod val="65000"/>
                    <a:lumOff val="35000"/>
                  </a:schemeClr>
                </a:solidFill>
              </a:defRPr>
            </a:lvl3pPr>
            <a:lvl4pPr>
              <a:defRPr>
                <a:solidFill>
                  <a:schemeClr val="bg1">
                    <a:lumMod val="65000"/>
                    <a:lumOff val="35000"/>
                  </a:schemeClr>
                </a:solidFill>
              </a:defRPr>
            </a:lvl4pPr>
            <a:lvl5pPr>
              <a:defRPr>
                <a:solidFill>
                  <a:schemeClr val="bg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595360" y="6356350"/>
            <a:ext cx="2910840" cy="365125"/>
          </a:xfrm>
          <a:prstGeom prst="rect">
            <a:avLst/>
          </a:prstGeom>
        </p:spPr>
        <p:txBody>
          <a:bodyPr/>
          <a:lstStyle/>
          <a:p>
            <a:endParaRPr lang="en-GB"/>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7A2F57E5-6CB3-4861-96A5-BC1F763122BD}" type="slidenum">
              <a:rPr lang="en-GB" smtClean="0"/>
              <a:t>‹#›</a:t>
            </a:fld>
            <a:endParaRPr lang="en-GB"/>
          </a:p>
        </p:txBody>
      </p:sp>
      <p:pic>
        <p:nvPicPr>
          <p:cNvPr id="9" name="Picture 8" descr="C0-HD-BTM.png">
            <a:extLst>
              <a:ext uri="{FF2B5EF4-FFF2-40B4-BE49-F238E27FC236}">
                <a16:creationId xmlns:a16="http://schemas.microsoft.com/office/drawing/2014/main" id="{9CC4E281-FC60-2A69-DDBE-97FE8BA6792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2187575" y="2187575"/>
            <a:ext cx="6858000" cy="2482850"/>
          </a:xfrm>
          <a:prstGeom prst="rect">
            <a:avLst/>
          </a:prstGeom>
        </p:spPr>
      </p:pic>
    </p:spTree>
    <p:extLst>
      <p:ext uri="{BB962C8B-B14F-4D97-AF65-F5344CB8AC3E}">
        <p14:creationId xmlns:p14="http://schemas.microsoft.com/office/powerpoint/2010/main" val="349560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12172D"/>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B6C63B-1FEE-A13F-233A-771FEE96A6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9859" y="0"/>
            <a:ext cx="14171718" cy="6858000"/>
          </a:xfrm>
          <a:prstGeom prst="rect">
            <a:avLst/>
          </a:prstGeom>
        </p:spPr>
      </p:pic>
      <p:pic>
        <p:nvPicPr>
          <p:cNvPr id="7" name="Picture 6" descr="C0-HD-BTM.png">
            <a:extLst>
              <a:ext uri="{FF2B5EF4-FFF2-40B4-BE49-F238E27FC236}">
                <a16:creationId xmlns:a16="http://schemas.microsoft.com/office/drawing/2014/main" id="{80210CC1-5E22-0A97-5439-5B2F29EBCD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2187575" y="2187575"/>
            <a:ext cx="6858000" cy="2482850"/>
          </a:xfrm>
          <a:prstGeom prst="rect">
            <a:avLst/>
          </a:prstGeom>
        </p:spPr>
      </p:pic>
      <p:pic>
        <p:nvPicPr>
          <p:cNvPr id="9" name="Picture 8" descr="C0-HD-BTM.png">
            <a:extLst>
              <a:ext uri="{FF2B5EF4-FFF2-40B4-BE49-F238E27FC236}">
                <a16:creationId xmlns:a16="http://schemas.microsoft.com/office/drawing/2014/main" id="{6663B954-54BC-A643-F5CC-F3F82B1481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6200000">
            <a:off x="8223928" y="2889927"/>
            <a:ext cx="6860373" cy="1075773"/>
          </a:xfrm>
          <a:prstGeom prst="rect">
            <a:avLst/>
          </a:prstGeom>
        </p:spPr>
      </p:pic>
    </p:spTree>
    <p:extLst>
      <p:ext uri="{BB962C8B-B14F-4D97-AF65-F5344CB8AC3E}">
        <p14:creationId xmlns:p14="http://schemas.microsoft.com/office/powerpoint/2010/main" val="381472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endParaRPr lang="en-GB"/>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7A2F57E5-6CB3-4861-96A5-BC1F763122BD}" type="slidenum">
              <a:rPr lang="en-GB" smtClean="0"/>
              <a:t>‹#›</a:t>
            </a:fld>
            <a:endParaRPr lang="en-GB"/>
          </a:p>
        </p:txBody>
      </p:sp>
    </p:spTree>
    <p:extLst>
      <p:ext uri="{BB962C8B-B14F-4D97-AF65-F5344CB8AC3E}">
        <p14:creationId xmlns:p14="http://schemas.microsoft.com/office/powerpoint/2010/main" val="367339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595360" y="6356350"/>
            <a:ext cx="2910840" cy="365125"/>
          </a:xfrm>
          <a:prstGeom prst="rect">
            <a:avLst/>
          </a:prstGeom>
        </p:spPr>
        <p:txBody>
          <a:bodyPr/>
          <a:lstStyle/>
          <a:p>
            <a:endParaRPr lang="en-GB"/>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63000" y="381000"/>
            <a:ext cx="2743200" cy="365125"/>
          </a:xfrm>
          <a:prstGeom prst="rect">
            <a:avLst/>
          </a:prstGeom>
        </p:spPr>
        <p:txBody>
          <a:bodyPr/>
          <a:lstStyle/>
          <a:p>
            <a:fld id="{7A2F57E5-6CB3-4861-96A5-BC1F763122BD}" type="slidenum">
              <a:rPr lang="en-GB" smtClean="0"/>
              <a:t>‹#›</a:t>
            </a:fld>
            <a:endParaRPr lang="en-GB"/>
          </a:p>
        </p:txBody>
      </p:sp>
    </p:spTree>
    <p:extLst>
      <p:ext uri="{BB962C8B-B14F-4D97-AF65-F5344CB8AC3E}">
        <p14:creationId xmlns:p14="http://schemas.microsoft.com/office/powerpoint/2010/main" val="3126876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a:prstGeom prst="rect">
            <a:avLst/>
          </a:prstGeom>
        </p:spPr>
        <p:txBody>
          <a:bodyPr/>
          <a:lstStyle/>
          <a:p>
            <a:endParaRPr lang="en-GB"/>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7A2F57E5-6CB3-4861-96A5-BC1F763122BD}" type="slidenum">
              <a:rPr lang="en-GB" smtClean="0"/>
              <a:t>‹#›</a:t>
            </a:fld>
            <a:endParaRPr lang="en-GB"/>
          </a:p>
        </p:txBody>
      </p:sp>
    </p:spTree>
    <p:extLst>
      <p:ext uri="{BB962C8B-B14F-4D97-AF65-F5344CB8AC3E}">
        <p14:creationId xmlns:p14="http://schemas.microsoft.com/office/powerpoint/2010/main" val="206615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lumMod val="65000"/>
                    <a:lumOff val="35000"/>
                  </a:schemeClr>
                </a:solidFill>
              </a:defRPr>
            </a:lvl1pPr>
            <a:lvl2pPr>
              <a:defRPr>
                <a:solidFill>
                  <a:schemeClr val="bg1">
                    <a:lumMod val="65000"/>
                    <a:lumOff val="35000"/>
                  </a:schemeClr>
                </a:solidFill>
              </a:defRPr>
            </a:lvl2pPr>
            <a:lvl3pPr>
              <a:defRPr>
                <a:solidFill>
                  <a:schemeClr val="bg1">
                    <a:lumMod val="65000"/>
                    <a:lumOff val="35000"/>
                  </a:schemeClr>
                </a:solidFill>
              </a:defRPr>
            </a:lvl3pPr>
            <a:lvl4pPr>
              <a:defRPr>
                <a:solidFill>
                  <a:schemeClr val="bg1">
                    <a:lumMod val="65000"/>
                    <a:lumOff val="35000"/>
                  </a:schemeClr>
                </a:solidFill>
              </a:defRPr>
            </a:lvl4pPr>
            <a:lvl5pPr>
              <a:defRPr>
                <a:solidFill>
                  <a:schemeClr val="bg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595360" y="6356350"/>
            <a:ext cx="2910840" cy="365125"/>
          </a:xfrm>
          <a:prstGeom prst="rect">
            <a:avLst/>
          </a:prstGeom>
        </p:spPr>
        <p:txBody>
          <a:bodyPr/>
          <a:lstStyle/>
          <a:p>
            <a:endParaRPr lang="en-GB"/>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7A2F57E5-6CB3-4861-96A5-BC1F763122BD}" type="slidenum">
              <a:rPr lang="en-GB" smtClean="0"/>
              <a:t>‹#›</a:t>
            </a:fld>
            <a:endParaRPr lang="en-GB"/>
          </a:p>
        </p:txBody>
      </p:sp>
    </p:spTree>
    <p:extLst>
      <p:ext uri="{BB962C8B-B14F-4D97-AF65-F5344CB8AC3E}">
        <p14:creationId xmlns:p14="http://schemas.microsoft.com/office/powerpoint/2010/main" val="62867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0.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descr="C0-HD-BTM.png">
            <a:extLst>
              <a:ext uri="{FF2B5EF4-FFF2-40B4-BE49-F238E27FC236}">
                <a16:creationId xmlns:a16="http://schemas.microsoft.com/office/drawing/2014/main" id="{0C7E769B-374C-5AF1-6548-D36488324F92}"/>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rot="5400000">
            <a:off x="-2187575" y="2187575"/>
            <a:ext cx="6858000" cy="24828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593836"/>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801" r:id="rId3"/>
    <p:sldLayoutId id="2147483803" r:id="rId4"/>
    <p:sldLayoutId id="2147483843" r:id="rId5"/>
    <p:sldLayoutId id="2147483783" r:id="rId6"/>
    <p:sldLayoutId id="2147483784" r:id="rId7"/>
  </p:sldLayoutIdLst>
  <p:hf sldNum="0" hdr="0" ftr="0" dt="0"/>
  <p:txStyles>
    <p:titleStyle>
      <a:lvl1pPr algn="r" defTabSz="914400" rtl="0" eaLnBrk="1" latinLnBrk="0" hangingPunct="1">
        <a:lnSpc>
          <a:spcPct val="90000"/>
        </a:lnSpc>
        <a:spcBef>
          <a:spcPct val="0"/>
        </a:spcBef>
        <a:buNone/>
        <a:defRPr sz="4000" kern="1200" cap="all" baseline="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descr="C0-HD-BTM.png">
            <a:extLst>
              <a:ext uri="{FF2B5EF4-FFF2-40B4-BE49-F238E27FC236}">
                <a16:creationId xmlns:a16="http://schemas.microsoft.com/office/drawing/2014/main" id="{F6AD7309-A3DB-48C9-4C92-309E5F7C461D}"/>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rot="16200000">
            <a:off x="8223928" y="2889927"/>
            <a:ext cx="6860373" cy="1075773"/>
          </a:xfrm>
          <a:prstGeom prst="rect">
            <a:avLst/>
          </a:prstGeom>
        </p:spPr>
      </p:pic>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008522802"/>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844" r:id="rId3"/>
    <p:sldLayoutId id="2147483847" r:id="rId4"/>
    <p:sldLayoutId id="2147483846" r:id="rId5"/>
    <p:sldLayoutId id="2147483802" r:id="rId6"/>
    <p:sldLayoutId id="2147483845" r:id="rId7"/>
    <p:sldLayoutId id="2147483848" r:id="rId8"/>
  </p:sldLayoutIdLst>
  <p:hf sldNum="0" hdr="0" ftr="0" dt="0"/>
  <p:txStyles>
    <p:titleStyle>
      <a:lvl1pPr algn="r" defTabSz="914400" rtl="0" eaLnBrk="1" latinLnBrk="0" hangingPunct="1">
        <a:lnSpc>
          <a:spcPct val="90000"/>
        </a:lnSpc>
        <a:spcBef>
          <a:spcPct val="0"/>
        </a:spcBef>
        <a:buNone/>
        <a:defRPr sz="4000" kern="1200" cap="all" baseline="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A2F57E5-6CB3-4861-96A5-BC1F763122BD}" type="slidenum">
              <a:rPr lang="en-GB" smtClean="0"/>
              <a:t>‹#›</a:t>
            </a:fld>
            <a:endParaRPr lang="en-GB"/>
          </a:p>
        </p:txBody>
      </p:sp>
    </p:spTree>
    <p:extLst>
      <p:ext uri="{BB962C8B-B14F-4D97-AF65-F5344CB8AC3E}">
        <p14:creationId xmlns:p14="http://schemas.microsoft.com/office/powerpoint/2010/main" val="961994983"/>
      </p:ext>
    </p:extLst>
  </p:cSld>
  <p:clrMap bg1="dk1" tx1="lt1" bg2="dk2" tx2="lt2" accent1="accent1" accent2="accent2" accent3="accent3" accent4="accent4" accent5="accent5" accent6="accent6" hlink="hlink" folHlink="folHlink"/>
  <p:sldLayoutIdLst>
    <p:sldLayoutId id="2147483823" r:id="rId1"/>
    <p:sldLayoutId id="2147483825" r:id="rId2"/>
    <p:sldLayoutId id="2147483824" r:id="rId3"/>
    <p:sldLayoutId id="2147483842" r:id="rId4"/>
    <p:sldLayoutId id="2147483826" r:id="rId5"/>
    <p:sldLayoutId id="2147483827" r:id="rId6"/>
    <p:sldLayoutId id="2147483828" r:id="rId7"/>
    <p:sldLayoutId id="2147483829" r:id="rId8"/>
    <p:sldLayoutId id="2147483833" r:id="rId9"/>
    <p:sldLayoutId id="2147483741" r:id="rId10"/>
    <p:sldLayoutId id="2147483835" r:id="rId11"/>
    <p:sldLayoutId id="2147483836" r:id="rId12"/>
    <p:sldLayoutId id="2147483837" r:id="rId13"/>
  </p:sldLayoutIdLst>
  <p:hf sldNum="0" hdr="0" ftr="0" dt="0"/>
  <p:txStyles>
    <p:titleStyle>
      <a:lvl1pPr algn="r" defTabSz="914400" rtl="0" eaLnBrk="1" latinLnBrk="0" hangingPunct="1">
        <a:lnSpc>
          <a:spcPct val="90000"/>
        </a:lnSpc>
        <a:spcBef>
          <a:spcPct val="0"/>
        </a:spcBef>
        <a:buNone/>
        <a:defRPr sz="4000" kern="1200" cap="all" baseline="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C0-HD-BTM.png">
            <a:extLst>
              <a:ext uri="{FF2B5EF4-FFF2-40B4-BE49-F238E27FC236}">
                <a16:creationId xmlns:a16="http://schemas.microsoft.com/office/drawing/2014/main" id="{AC736B8E-4BC0-07CE-0D1A-7548BC65BC2A}"/>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rot="16200000">
            <a:off x="8223928" y="2889927"/>
            <a:ext cx="6860373" cy="1075773"/>
          </a:xfrm>
          <a:prstGeom prst="rect">
            <a:avLst/>
          </a:prstGeom>
        </p:spPr>
      </p:pic>
    </p:spTree>
    <p:extLst>
      <p:ext uri="{BB962C8B-B14F-4D97-AF65-F5344CB8AC3E}">
        <p14:creationId xmlns:p14="http://schemas.microsoft.com/office/powerpoint/2010/main" val="4188052828"/>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hyperlink" Target="https://www.tialt.org/" TargetMode="External"/><Relationship Id="rId3" Type="http://schemas.openxmlformats.org/officeDocument/2006/relationships/hyperlink" Target="https://leavingcare.org/relational-practice-resources/" TargetMode="External"/><Relationship Id="rId7" Type="http://schemas.openxmlformats.org/officeDocument/2006/relationships/hyperlink" Target="https://www.relationalactivism.com/"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hyperlink" Target="https://www.thempra.org.uk/social-pedagogy/key-concepts-in-social-pedagogy/the-3-ps/" TargetMode="External"/><Relationship Id="rId11" Type="http://schemas.openxmlformats.org/officeDocument/2006/relationships/hyperlink" Target="https://esmeefairbairn.org.uk/latest-news/using-most-significant-change-understand-outcomes-young-people-leaving-care/" TargetMode="External"/><Relationship Id="rId5" Type="http://schemas.openxmlformats.org/officeDocument/2006/relationships/hyperlink" Target="https://www.thempra.org.uk/social-pedagogy/key-concepts-in-social-pedagogy/relational-universe/" TargetMode="External"/><Relationship Id="rId10" Type="http://schemas.openxmlformats.org/officeDocument/2006/relationships/hyperlink" Target="https://www.betterevaluation.org/methods-approaches/approaches/most-significant-change" TargetMode="External"/><Relationship Id="rId4" Type="http://schemas.openxmlformats.org/officeDocument/2006/relationships/hyperlink" Target="https://coramvoice.org.uk/for-professionals/bright-spots-programme/" TargetMode="External"/><Relationship Id="rId9" Type="http://schemas.openxmlformats.org/officeDocument/2006/relationships/hyperlink" Target="https://www.deepcymru.org/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52.jpeg"/><Relationship Id="rId5" Type="http://schemas.openxmlformats.org/officeDocument/2006/relationships/image" Target="../media/image51.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33.png"/><Relationship Id="rId1" Type="http://schemas.openxmlformats.org/officeDocument/2006/relationships/slideLayout" Target="../slideLayouts/slideLayout19.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463AC-D8EF-E793-4E76-D6F784CD3365}"/>
              </a:ext>
            </a:extLst>
          </p:cNvPr>
          <p:cNvSpPr>
            <a:spLocks noGrp="1"/>
          </p:cNvSpPr>
          <p:nvPr>
            <p:ph type="ctrTitle"/>
          </p:nvPr>
        </p:nvSpPr>
        <p:spPr>
          <a:xfrm>
            <a:off x="2261286" y="110529"/>
            <a:ext cx="9448800" cy="1825096"/>
          </a:xfrm>
        </p:spPr>
        <p:txBody>
          <a:bodyPr/>
          <a:lstStyle/>
          <a:p>
            <a:r>
              <a:rPr lang="en-GB" dirty="0"/>
              <a:t>Relational working</a:t>
            </a:r>
          </a:p>
        </p:txBody>
      </p:sp>
      <p:sp>
        <p:nvSpPr>
          <p:cNvPr id="3" name="Subtitle 2">
            <a:extLst>
              <a:ext uri="{FF2B5EF4-FFF2-40B4-BE49-F238E27FC236}">
                <a16:creationId xmlns:a16="http://schemas.microsoft.com/office/drawing/2014/main" id="{0A122554-5110-3CFF-5040-46EE45D16B5D}"/>
              </a:ext>
            </a:extLst>
          </p:cNvPr>
          <p:cNvSpPr>
            <a:spLocks noGrp="1"/>
          </p:cNvSpPr>
          <p:nvPr>
            <p:ph type="subTitle" idx="1"/>
          </p:nvPr>
        </p:nvSpPr>
        <p:spPr>
          <a:xfrm>
            <a:off x="2261286" y="1935625"/>
            <a:ext cx="9448800" cy="685800"/>
          </a:xfrm>
        </p:spPr>
        <p:txBody>
          <a:bodyPr/>
          <a:lstStyle/>
          <a:p>
            <a:r>
              <a:rPr lang="en-GB" dirty="0"/>
              <a:t>LEARNING FROM THE 2023-2024 PEER LEARNING PROGRAMME</a:t>
            </a:r>
          </a:p>
        </p:txBody>
      </p:sp>
      <p:pic>
        <p:nvPicPr>
          <p:cNvPr id="4" name="Picture 3">
            <a:extLst>
              <a:ext uri="{FF2B5EF4-FFF2-40B4-BE49-F238E27FC236}">
                <a16:creationId xmlns:a16="http://schemas.microsoft.com/office/drawing/2014/main" id="{E763B4D0-1E3D-BDB8-5156-26E5C1367BA4}"/>
              </a:ext>
            </a:extLst>
          </p:cNvPr>
          <p:cNvPicPr>
            <a:picLocks noChangeAspect="1"/>
          </p:cNvPicPr>
          <p:nvPr/>
        </p:nvPicPr>
        <p:blipFill>
          <a:blip r:embed="rId2"/>
          <a:stretch>
            <a:fillRect/>
          </a:stretch>
        </p:blipFill>
        <p:spPr>
          <a:xfrm>
            <a:off x="1547868" y="4263029"/>
            <a:ext cx="2641747" cy="1896999"/>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682F0D9D-083A-8EAA-0C24-E8647AE219DE}"/>
              </a:ext>
            </a:extLst>
          </p:cNvPr>
          <p:cNvPicPr>
            <a:picLocks noChangeAspect="1"/>
          </p:cNvPicPr>
          <p:nvPr/>
        </p:nvPicPr>
        <p:blipFill>
          <a:blip r:embed="rId3"/>
          <a:stretch>
            <a:fillRect/>
          </a:stretch>
        </p:blipFill>
        <p:spPr>
          <a:xfrm>
            <a:off x="4482058" y="4263028"/>
            <a:ext cx="2503628" cy="1896999"/>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3E974C6C-7B57-19E4-CE6C-654947E04BB2}"/>
              </a:ext>
            </a:extLst>
          </p:cNvPr>
          <p:cNvPicPr>
            <a:picLocks noChangeAspect="1"/>
          </p:cNvPicPr>
          <p:nvPr/>
        </p:nvPicPr>
        <p:blipFill>
          <a:blip r:embed="rId4"/>
          <a:stretch>
            <a:fillRect/>
          </a:stretch>
        </p:blipFill>
        <p:spPr>
          <a:xfrm>
            <a:off x="7278129" y="5127427"/>
            <a:ext cx="4302505" cy="10326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65224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ABC8-C4CB-882A-B096-2A9899141308}"/>
              </a:ext>
            </a:extLst>
          </p:cNvPr>
          <p:cNvSpPr>
            <a:spLocks noGrp="1"/>
          </p:cNvSpPr>
          <p:nvPr>
            <p:ph type="title"/>
          </p:nvPr>
        </p:nvSpPr>
        <p:spPr>
          <a:xfrm>
            <a:off x="3009900" y="364612"/>
            <a:ext cx="8610600" cy="835522"/>
          </a:xfrm>
        </p:spPr>
        <p:txBody>
          <a:bodyPr/>
          <a:lstStyle/>
          <a:p>
            <a:r>
              <a:rPr lang="en-GB" dirty="0"/>
              <a:t>Progress Made</a:t>
            </a:r>
          </a:p>
        </p:txBody>
      </p:sp>
      <p:sp>
        <p:nvSpPr>
          <p:cNvPr id="3" name="Content Placeholder 2">
            <a:extLst>
              <a:ext uri="{FF2B5EF4-FFF2-40B4-BE49-F238E27FC236}">
                <a16:creationId xmlns:a16="http://schemas.microsoft.com/office/drawing/2014/main" id="{F76F9D09-176E-C4B3-A926-17F20FA428A1}"/>
              </a:ext>
            </a:extLst>
          </p:cNvPr>
          <p:cNvSpPr>
            <a:spLocks noGrp="1"/>
          </p:cNvSpPr>
          <p:nvPr>
            <p:ph idx="1"/>
          </p:nvPr>
        </p:nvSpPr>
        <p:spPr>
          <a:xfrm>
            <a:off x="161925" y="1613910"/>
            <a:ext cx="10267950" cy="4475320"/>
          </a:xfrm>
        </p:spPr>
        <p:txBody>
          <a:bodyPr>
            <a:normAutofit lnSpcReduction="10000"/>
          </a:bodyPr>
          <a:lstStyle/>
          <a:p>
            <a:r>
              <a:rPr lang="en-GB" b="1" dirty="0"/>
              <a:t>Built professional relationships </a:t>
            </a:r>
            <a:r>
              <a:rPr lang="en-GB" dirty="0"/>
              <a:t>– across different agencies, with LAs that refer young people to our VCS project, with others in our own organisation. </a:t>
            </a:r>
            <a:r>
              <a:rPr lang="en-GB" dirty="0" err="1"/>
              <a:t>Eg</a:t>
            </a:r>
            <a:r>
              <a:rPr lang="en-GB" dirty="0"/>
              <a:t> Bradford Council with WY police, Leicestershire Cares with LCC, Stockport Lifelong Links service with IROs &amp; PAs.  </a:t>
            </a:r>
          </a:p>
          <a:p>
            <a:r>
              <a:rPr lang="en-GB" b="1" dirty="0"/>
              <a:t>Worked more closely with colleagues to support young people better -</a:t>
            </a:r>
            <a:r>
              <a:rPr lang="en-GB" dirty="0"/>
              <a:t> shared training, ideas and tools to help us understand each other’s perspectives. </a:t>
            </a:r>
            <a:r>
              <a:rPr lang="en-GB" dirty="0" err="1"/>
              <a:t>Eg</a:t>
            </a:r>
            <a:r>
              <a:rPr lang="en-GB" dirty="0"/>
              <a:t> House Project and Lancashire Council sharing ideas, Blue Cabin doing joint training, Devon working with accommodation providers.  </a:t>
            </a:r>
          </a:p>
          <a:p>
            <a:r>
              <a:rPr lang="en-GB" b="1" dirty="0"/>
              <a:t>Supported young people better </a:t>
            </a:r>
            <a:r>
              <a:rPr lang="en-GB" dirty="0"/>
              <a:t>- reached young people to offer them support in building relationships with each other, and with people who mean something to them. E.g. H&amp;F started taking Lifelong Links Referrals, Wandsworth Eid celebration for former UASC care leavers, Leicestershire Cares seaside trip for young parents. </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2DEBD895-CE25-912F-3450-055A35FD3861}"/>
              </a:ext>
            </a:extLst>
          </p:cNvPr>
          <p:cNvPicPr>
            <a:picLocks noChangeAspect="1"/>
          </p:cNvPicPr>
          <p:nvPr/>
        </p:nvPicPr>
        <p:blipFill>
          <a:blip r:embed="rId2"/>
          <a:stretch>
            <a:fillRect/>
          </a:stretch>
        </p:blipFill>
        <p:spPr>
          <a:xfrm>
            <a:off x="10532196" y="1613910"/>
            <a:ext cx="1400175" cy="4276725"/>
          </a:xfrm>
          <a:prstGeom prst="rect">
            <a:avLst/>
          </a:prstGeom>
        </p:spPr>
      </p:pic>
    </p:spTree>
    <p:extLst>
      <p:ext uri="{BB962C8B-B14F-4D97-AF65-F5344CB8AC3E}">
        <p14:creationId xmlns:p14="http://schemas.microsoft.com/office/powerpoint/2010/main" val="46289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B1CBB-1F93-3FD6-845E-E3D2BFB5D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2C57E8-C72D-8443-481E-75B7FBAE9982}"/>
              </a:ext>
            </a:extLst>
          </p:cNvPr>
          <p:cNvSpPr>
            <a:spLocks noGrp="1"/>
          </p:cNvSpPr>
          <p:nvPr>
            <p:ph type="title"/>
          </p:nvPr>
        </p:nvSpPr>
        <p:spPr>
          <a:xfrm>
            <a:off x="1912633" y="258361"/>
            <a:ext cx="9739184" cy="1293028"/>
          </a:xfrm>
        </p:spPr>
        <p:txBody>
          <a:bodyPr>
            <a:normAutofit/>
          </a:bodyPr>
          <a:lstStyle/>
          <a:p>
            <a:r>
              <a:rPr lang="en-GB" dirty="0"/>
              <a:t>What enabled our work? </a:t>
            </a:r>
          </a:p>
        </p:txBody>
      </p:sp>
      <p:sp>
        <p:nvSpPr>
          <p:cNvPr id="3" name="Content Placeholder 2">
            <a:extLst>
              <a:ext uri="{FF2B5EF4-FFF2-40B4-BE49-F238E27FC236}">
                <a16:creationId xmlns:a16="http://schemas.microsoft.com/office/drawing/2014/main" id="{CDD89E6A-9EE1-283F-BDA5-91E8ED9130F0}"/>
              </a:ext>
            </a:extLst>
          </p:cNvPr>
          <p:cNvSpPr>
            <a:spLocks noGrp="1"/>
          </p:cNvSpPr>
          <p:nvPr>
            <p:ph idx="1"/>
          </p:nvPr>
        </p:nvSpPr>
        <p:spPr>
          <a:xfrm>
            <a:off x="332510" y="1551389"/>
            <a:ext cx="9630642" cy="4830937"/>
          </a:xfrm>
        </p:spPr>
        <p:txBody>
          <a:bodyPr>
            <a:normAutofit fontScale="92500"/>
          </a:bodyPr>
          <a:lstStyle/>
          <a:p>
            <a:pPr marL="285750" indent="-285750">
              <a:buFont typeface="Arial" panose="020B0604020202020204" pitchFamily="34" charset="0"/>
              <a:buChar char="•"/>
            </a:pPr>
            <a:r>
              <a:rPr lang="en-GB" b="1" dirty="0"/>
              <a:t>A shared commitment to working together</a:t>
            </a:r>
            <a:r>
              <a:rPr lang="en-GB" b="0" dirty="0"/>
              <a:t>. E.g. NHP &amp; LCC said “the culture allowed colleagues to bring challenges, and to challenge safely.” Bradford said, “</a:t>
            </a:r>
            <a:r>
              <a:rPr lang="en-GB" dirty="0"/>
              <a:t>There was a  commitment to working together, and to share ideas.”</a:t>
            </a:r>
          </a:p>
          <a:p>
            <a:pPr>
              <a:spcBef>
                <a:spcPts val="500"/>
              </a:spcBef>
              <a:defRPr/>
            </a:pPr>
            <a:r>
              <a:rPr kumimoji="0" lang="en-GB" b="1" i="0" u="none" strike="noStrike" kern="1200" cap="none" spc="0" normalizeH="0" baseline="0" noProof="0" dirty="0">
                <a:ln>
                  <a:noFill/>
                </a:ln>
                <a:solidFill>
                  <a:srgbClr val="454545"/>
                </a:solidFill>
                <a:effectLst/>
                <a:uLnTx/>
                <a:uFillTx/>
                <a:latin typeface="Century Gothic" panose="020B0502020202020204"/>
                <a:ea typeface="+mn-ea"/>
                <a:cs typeface="+mn-cs"/>
              </a:rPr>
              <a:t>Changing the working environment</a:t>
            </a:r>
            <a:r>
              <a:rPr kumimoji="0" lang="en-GB" b="0" i="0" u="none" strike="noStrike" kern="1200" cap="none" spc="0" normalizeH="0" baseline="0" noProof="0" dirty="0">
                <a:ln>
                  <a:noFill/>
                </a:ln>
                <a:solidFill>
                  <a:srgbClr val="454545"/>
                </a:solidFill>
                <a:effectLst/>
                <a:uLnTx/>
                <a:uFillTx/>
                <a:latin typeface="Century Gothic" panose="020B0502020202020204"/>
                <a:ea typeface="+mn-ea"/>
                <a:cs typeface="+mn-cs"/>
              </a:rPr>
              <a:t>. E.g. </a:t>
            </a:r>
            <a:r>
              <a:rPr kumimoji="0" lang="en-GB" sz="2200" i="0" u="none" strike="noStrike" kern="1200" cap="none" spc="0" normalizeH="0" baseline="0" noProof="0" dirty="0">
                <a:ln>
                  <a:noFill/>
                </a:ln>
                <a:solidFill>
                  <a:srgbClr val="454545"/>
                </a:solidFill>
                <a:effectLst/>
                <a:uLnTx/>
                <a:uFillTx/>
                <a:latin typeface="Century Gothic" panose="020B0502020202020204"/>
                <a:ea typeface="+mn-ea"/>
                <a:cs typeface="+mn-cs"/>
              </a:rPr>
              <a:t>Leicestershire Cares </a:t>
            </a:r>
            <a:r>
              <a:rPr kumimoji="0" lang="en-GB" sz="2200" b="0" i="0" u="none" strike="noStrike" kern="1200" cap="none" spc="0" normalizeH="0" baseline="0" noProof="0" dirty="0">
                <a:ln>
                  <a:noFill/>
                </a:ln>
                <a:solidFill>
                  <a:srgbClr val="454545"/>
                </a:solidFill>
                <a:effectLst/>
                <a:uLnTx/>
                <a:uFillTx/>
                <a:latin typeface="Century Gothic" panose="020B0502020202020204"/>
                <a:ea typeface="+mn-ea"/>
                <a:cs typeface="+mn-cs"/>
              </a:rPr>
              <a:t>said that going on a day-trip with young people enabled them to bond better than at the sessions in the centre. </a:t>
            </a:r>
          </a:p>
          <a:p>
            <a:r>
              <a:rPr lang="en-GB" b="1" dirty="0"/>
              <a:t>A defined project focus </a:t>
            </a:r>
            <a:r>
              <a:rPr lang="en-GB" b="0" dirty="0"/>
              <a:t>– narrowing it from being too broad </a:t>
            </a:r>
          </a:p>
          <a:p>
            <a:r>
              <a:rPr lang="en-GB" b="1" dirty="0"/>
              <a:t>Senior Manager Support </a:t>
            </a:r>
            <a:r>
              <a:rPr lang="en-GB" b="0" dirty="0"/>
              <a:t>– giving permission to participants to take time out from the day-to-day.</a:t>
            </a:r>
          </a:p>
          <a:p>
            <a:r>
              <a:rPr lang="en-GB" b="1" dirty="0"/>
              <a:t>Positive feedback from young people</a:t>
            </a:r>
            <a:r>
              <a:rPr lang="en-GB" b="0" dirty="0"/>
              <a:t>. E.g</a:t>
            </a:r>
            <a:r>
              <a:rPr lang="en-GB" dirty="0"/>
              <a:t>. from the young people who took part in the arts activities in </a:t>
            </a:r>
            <a:r>
              <a:rPr lang="en-GB" dirty="0" err="1"/>
              <a:t>Deerbolt</a:t>
            </a:r>
            <a:r>
              <a:rPr lang="en-GB" dirty="0"/>
              <a:t> Prison with Blue Cabin, and the young people who worked with the Lifelong Links team in Stockport.</a:t>
            </a:r>
          </a:p>
          <a:p>
            <a:r>
              <a:rPr lang="en-GB" b="1" dirty="0"/>
              <a:t>Funding</a:t>
            </a:r>
            <a:r>
              <a:rPr lang="en-GB" b="0" dirty="0"/>
              <a:t> – DfE funding for Lifelong Links projects and from local businesses in Leicestershire.</a:t>
            </a:r>
          </a:p>
          <a:p>
            <a:endParaRPr lang="en-GB" b="0" dirty="0"/>
          </a:p>
          <a:p>
            <a:pPr>
              <a:spcBef>
                <a:spcPts val="500"/>
              </a:spcBef>
              <a:defRPr/>
            </a:pPr>
            <a:endParaRPr kumimoji="0" lang="en-GB" sz="2200" b="0" i="0" u="none" strike="noStrike" kern="1200" cap="none" spc="0" normalizeH="0" baseline="0" noProof="0" dirty="0">
              <a:ln>
                <a:noFill/>
              </a:ln>
              <a:solidFill>
                <a:srgbClr val="454545"/>
              </a:solidFill>
              <a:effectLst/>
              <a:uLnTx/>
              <a:uFillTx/>
              <a:latin typeface="Century Gothic" panose="020B0502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rgbClr val="454545"/>
              </a:solidFill>
              <a:effectLst/>
              <a:uLnTx/>
              <a:uFillTx/>
              <a:latin typeface="Century Gothic" panose="020B0502020202020204"/>
              <a:ea typeface="+mn-ea"/>
              <a:cs typeface="+mn-cs"/>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9" name="Picture 8">
            <a:extLst>
              <a:ext uri="{FF2B5EF4-FFF2-40B4-BE49-F238E27FC236}">
                <a16:creationId xmlns:a16="http://schemas.microsoft.com/office/drawing/2014/main" id="{202B2758-64E3-D001-6029-D7B6AD88F7C7}"/>
              </a:ext>
            </a:extLst>
          </p:cNvPr>
          <p:cNvPicPr>
            <a:picLocks noChangeAspect="1"/>
          </p:cNvPicPr>
          <p:nvPr/>
        </p:nvPicPr>
        <p:blipFill>
          <a:blip r:embed="rId2"/>
          <a:stretch>
            <a:fillRect/>
          </a:stretch>
        </p:blipFill>
        <p:spPr>
          <a:xfrm>
            <a:off x="10115550" y="2758917"/>
            <a:ext cx="1123950" cy="1152525"/>
          </a:xfrm>
          <a:prstGeom prst="rect">
            <a:avLst/>
          </a:prstGeom>
        </p:spPr>
      </p:pic>
      <p:pic>
        <p:nvPicPr>
          <p:cNvPr id="11" name="Picture 10">
            <a:extLst>
              <a:ext uri="{FF2B5EF4-FFF2-40B4-BE49-F238E27FC236}">
                <a16:creationId xmlns:a16="http://schemas.microsoft.com/office/drawing/2014/main" id="{7A0FBDC2-89C7-ED3C-C79D-6A095EA4F0ED}"/>
              </a:ext>
            </a:extLst>
          </p:cNvPr>
          <p:cNvPicPr>
            <a:picLocks noChangeAspect="1"/>
          </p:cNvPicPr>
          <p:nvPr/>
        </p:nvPicPr>
        <p:blipFill>
          <a:blip r:embed="rId3"/>
          <a:stretch>
            <a:fillRect/>
          </a:stretch>
        </p:blipFill>
        <p:spPr>
          <a:xfrm>
            <a:off x="11239500" y="5233825"/>
            <a:ext cx="800100" cy="800100"/>
          </a:xfrm>
          <a:prstGeom prst="rect">
            <a:avLst/>
          </a:prstGeom>
        </p:spPr>
      </p:pic>
      <p:pic>
        <p:nvPicPr>
          <p:cNvPr id="13" name="Picture 12">
            <a:extLst>
              <a:ext uri="{FF2B5EF4-FFF2-40B4-BE49-F238E27FC236}">
                <a16:creationId xmlns:a16="http://schemas.microsoft.com/office/drawing/2014/main" id="{01D9B328-A741-522C-7130-ED6185F90397}"/>
              </a:ext>
            </a:extLst>
          </p:cNvPr>
          <p:cNvPicPr>
            <a:picLocks noChangeAspect="1"/>
          </p:cNvPicPr>
          <p:nvPr/>
        </p:nvPicPr>
        <p:blipFill>
          <a:blip r:embed="rId4"/>
          <a:stretch>
            <a:fillRect/>
          </a:stretch>
        </p:blipFill>
        <p:spPr>
          <a:xfrm>
            <a:off x="10101263" y="4889103"/>
            <a:ext cx="1000125" cy="1047750"/>
          </a:xfrm>
          <a:prstGeom prst="rect">
            <a:avLst/>
          </a:prstGeom>
        </p:spPr>
      </p:pic>
      <p:pic>
        <p:nvPicPr>
          <p:cNvPr id="5" name="Picture 4">
            <a:extLst>
              <a:ext uri="{FF2B5EF4-FFF2-40B4-BE49-F238E27FC236}">
                <a16:creationId xmlns:a16="http://schemas.microsoft.com/office/drawing/2014/main" id="{9631BD90-137D-17AF-9C25-B2F5FEBD7C93}"/>
              </a:ext>
            </a:extLst>
          </p:cNvPr>
          <p:cNvPicPr>
            <a:picLocks noChangeAspect="1"/>
          </p:cNvPicPr>
          <p:nvPr/>
        </p:nvPicPr>
        <p:blipFill>
          <a:blip r:embed="rId5"/>
          <a:stretch>
            <a:fillRect/>
          </a:stretch>
        </p:blipFill>
        <p:spPr>
          <a:xfrm>
            <a:off x="10677525" y="1530747"/>
            <a:ext cx="1438275" cy="1524000"/>
          </a:xfrm>
          <a:prstGeom prst="rect">
            <a:avLst/>
          </a:prstGeom>
        </p:spPr>
      </p:pic>
      <p:pic>
        <p:nvPicPr>
          <p:cNvPr id="7" name="Picture 6">
            <a:extLst>
              <a:ext uri="{FF2B5EF4-FFF2-40B4-BE49-F238E27FC236}">
                <a16:creationId xmlns:a16="http://schemas.microsoft.com/office/drawing/2014/main" id="{188AE138-C433-52A8-E5C5-6B76EAB8E953}"/>
              </a:ext>
            </a:extLst>
          </p:cNvPr>
          <p:cNvPicPr>
            <a:picLocks noChangeAspect="1"/>
          </p:cNvPicPr>
          <p:nvPr/>
        </p:nvPicPr>
        <p:blipFill>
          <a:blip r:embed="rId6"/>
          <a:stretch>
            <a:fillRect/>
          </a:stretch>
        </p:blipFill>
        <p:spPr>
          <a:xfrm>
            <a:off x="10706100" y="3641333"/>
            <a:ext cx="1333500" cy="1371600"/>
          </a:xfrm>
          <a:prstGeom prst="rect">
            <a:avLst/>
          </a:prstGeom>
        </p:spPr>
      </p:pic>
    </p:spTree>
    <p:extLst>
      <p:ext uri="{BB962C8B-B14F-4D97-AF65-F5344CB8AC3E}">
        <p14:creationId xmlns:p14="http://schemas.microsoft.com/office/powerpoint/2010/main" val="1623127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C08BF-B346-77B6-FFE4-8733D3CE1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FD90D4-F93B-C50F-3CF4-2C6256EDAD0C}"/>
              </a:ext>
            </a:extLst>
          </p:cNvPr>
          <p:cNvSpPr>
            <a:spLocks noGrp="1"/>
          </p:cNvSpPr>
          <p:nvPr>
            <p:ph type="title"/>
          </p:nvPr>
        </p:nvSpPr>
        <p:spPr>
          <a:xfrm>
            <a:off x="3015672" y="431864"/>
            <a:ext cx="8610600" cy="888936"/>
          </a:xfrm>
        </p:spPr>
        <p:txBody>
          <a:bodyPr/>
          <a:lstStyle/>
          <a:p>
            <a:r>
              <a:rPr lang="en-GB" dirty="0"/>
              <a:t>What barriers did we face? </a:t>
            </a:r>
          </a:p>
        </p:txBody>
      </p:sp>
      <p:sp>
        <p:nvSpPr>
          <p:cNvPr id="3" name="Content Placeholder 2">
            <a:extLst>
              <a:ext uri="{FF2B5EF4-FFF2-40B4-BE49-F238E27FC236}">
                <a16:creationId xmlns:a16="http://schemas.microsoft.com/office/drawing/2014/main" id="{548A5C3A-5CD1-832A-DB9A-1463C506FB66}"/>
              </a:ext>
            </a:extLst>
          </p:cNvPr>
          <p:cNvSpPr>
            <a:spLocks noGrp="1"/>
          </p:cNvSpPr>
          <p:nvPr>
            <p:ph idx="1"/>
          </p:nvPr>
        </p:nvSpPr>
        <p:spPr>
          <a:xfrm>
            <a:off x="209550" y="1467139"/>
            <a:ext cx="9236239" cy="4958997"/>
          </a:xfrm>
        </p:spPr>
        <p:txBody>
          <a:bodyPr>
            <a:normAutofit fontScale="92500" lnSpcReduction="10000"/>
          </a:bodyPr>
          <a:lstStyle/>
          <a:p>
            <a:r>
              <a:rPr lang="en-GB" b="1" dirty="0"/>
              <a:t>Staffing, Staffing, Staffing. </a:t>
            </a:r>
            <a:r>
              <a:rPr lang="en-GB" dirty="0"/>
              <a:t>All the LA projects said that internal staffing changes were a barrier. </a:t>
            </a:r>
            <a:r>
              <a:rPr lang="en-GB" dirty="0" err="1"/>
              <a:t>E.g</a:t>
            </a:r>
            <a:r>
              <a:rPr lang="en-GB" dirty="0"/>
              <a:t> in Bradford the police lead moved roles and wasn’t replaced. In Stockport churn of social workers hampered sharing of information about Lifelong Links. In Devon the project lead was asked to cover two services.  </a:t>
            </a:r>
          </a:p>
          <a:p>
            <a:r>
              <a:rPr lang="en-GB" b="1" dirty="0"/>
              <a:t>Time and resource constraints. </a:t>
            </a:r>
            <a:r>
              <a:rPr lang="en-GB" dirty="0"/>
              <a:t>E.g. The Telford &amp; Wrekin Lifelong Links project wasn’t funded by DfE and the plans were dropped. In Leicestershire there was only funding for bi-monthly young people’s group meetings. </a:t>
            </a:r>
          </a:p>
          <a:p>
            <a:r>
              <a:rPr kumimoji="0" lang="en-GB" b="1" i="0" u="none" strike="noStrike" kern="1200" cap="none" spc="0" normalizeH="0" baseline="0" noProof="0" dirty="0">
                <a:ln>
                  <a:noFill/>
                </a:ln>
                <a:solidFill>
                  <a:srgbClr val="454545"/>
                </a:solidFill>
                <a:effectLst/>
                <a:uLnTx/>
                <a:uFillTx/>
                <a:latin typeface="Century Gothic" panose="020B0502020202020204"/>
                <a:ea typeface="+mn-ea"/>
                <a:cs typeface="+mn-cs"/>
              </a:rPr>
              <a:t>Focus challenges. </a:t>
            </a:r>
            <a:r>
              <a:rPr kumimoji="0" lang="en-GB" b="0" i="0" u="none" strike="noStrike" kern="1200" cap="none" spc="0" normalizeH="0" baseline="0" noProof="0" dirty="0">
                <a:ln>
                  <a:noFill/>
                </a:ln>
                <a:solidFill>
                  <a:srgbClr val="454545"/>
                </a:solidFill>
                <a:effectLst/>
                <a:uLnTx/>
                <a:uFillTx/>
                <a:latin typeface="Century Gothic" panose="020B0502020202020204"/>
                <a:ea typeface="+mn-ea"/>
                <a:cs typeface="+mn-cs"/>
              </a:rPr>
              <a:t>E.g. The House Project / Lancashire team found that their project wasn’t very tangible and had to rescope.</a:t>
            </a:r>
            <a:endParaRPr lang="en-GB"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b="1" dirty="0"/>
              <a:t>Engaging young people</a:t>
            </a:r>
            <a:r>
              <a:rPr lang="en-GB" dirty="0"/>
              <a:t>. Some projects felt they needed to do more work to hear young people’s views on what issues to prioritise or that it took time to engage young people in new groups.  </a:t>
            </a:r>
          </a:p>
          <a:p>
            <a:r>
              <a:rPr lang="en-GB" b="1" dirty="0"/>
              <a:t>Colleagues’ concerns. </a:t>
            </a:r>
            <a:r>
              <a:rPr lang="en-GB" dirty="0"/>
              <a:t>Anxiety that connecting with birth family members or previous carers through Lifelong Links would destabilise current placements. </a:t>
            </a:r>
            <a:endParaRPr lang="en-GB" b="0" dirty="0"/>
          </a:p>
          <a:p>
            <a:endParaRPr lang="en-GB" b="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dirty="0"/>
          </a:p>
          <a:p>
            <a:endParaRPr lang="en-GB" dirty="0"/>
          </a:p>
          <a:p>
            <a:endParaRPr lang="en-GB" dirty="0"/>
          </a:p>
          <a:p>
            <a:endParaRPr lang="en-GB" b="0" dirty="0"/>
          </a:p>
          <a:p>
            <a:endParaRPr lang="en-GB" b="0" dirty="0"/>
          </a:p>
          <a:p>
            <a:pPr marL="285750" indent="-285750">
              <a:buFont typeface="Arial" panose="020B0604020202020204" pitchFamily="34" charset="0"/>
              <a:buChar char="•"/>
            </a:pPr>
            <a:endParaRPr lang="en-GB" b="0" dirty="0"/>
          </a:p>
          <a:p>
            <a:pPr lvl="1"/>
            <a:endParaRPr lang="en-GB" dirty="0"/>
          </a:p>
        </p:txBody>
      </p:sp>
      <p:pic>
        <p:nvPicPr>
          <p:cNvPr id="7" name="Picture 6">
            <a:extLst>
              <a:ext uri="{FF2B5EF4-FFF2-40B4-BE49-F238E27FC236}">
                <a16:creationId xmlns:a16="http://schemas.microsoft.com/office/drawing/2014/main" id="{177D7FEE-6B29-D49D-E773-264E8D84AFE8}"/>
              </a:ext>
            </a:extLst>
          </p:cNvPr>
          <p:cNvPicPr>
            <a:picLocks noChangeAspect="1"/>
          </p:cNvPicPr>
          <p:nvPr/>
        </p:nvPicPr>
        <p:blipFill>
          <a:blip r:embed="rId2"/>
          <a:stretch>
            <a:fillRect/>
          </a:stretch>
        </p:blipFill>
        <p:spPr>
          <a:xfrm>
            <a:off x="9445789" y="4834970"/>
            <a:ext cx="1378505" cy="1336090"/>
          </a:xfrm>
          <a:prstGeom prst="rect">
            <a:avLst/>
          </a:prstGeom>
        </p:spPr>
      </p:pic>
      <p:pic>
        <p:nvPicPr>
          <p:cNvPr id="11" name="Picture 10">
            <a:extLst>
              <a:ext uri="{FF2B5EF4-FFF2-40B4-BE49-F238E27FC236}">
                <a16:creationId xmlns:a16="http://schemas.microsoft.com/office/drawing/2014/main" id="{85E16602-765D-B5D0-0FF9-5B009F572817}"/>
              </a:ext>
            </a:extLst>
          </p:cNvPr>
          <p:cNvPicPr>
            <a:picLocks noChangeAspect="1"/>
          </p:cNvPicPr>
          <p:nvPr/>
        </p:nvPicPr>
        <p:blipFill>
          <a:blip r:embed="rId3"/>
          <a:stretch>
            <a:fillRect/>
          </a:stretch>
        </p:blipFill>
        <p:spPr>
          <a:xfrm>
            <a:off x="10513009" y="4061939"/>
            <a:ext cx="1581150" cy="1257300"/>
          </a:xfrm>
          <a:prstGeom prst="rect">
            <a:avLst/>
          </a:prstGeom>
        </p:spPr>
      </p:pic>
      <p:pic>
        <p:nvPicPr>
          <p:cNvPr id="9" name="Picture 8">
            <a:extLst>
              <a:ext uri="{FF2B5EF4-FFF2-40B4-BE49-F238E27FC236}">
                <a16:creationId xmlns:a16="http://schemas.microsoft.com/office/drawing/2014/main" id="{01B37008-2EF4-9386-CB3D-D63B1DDF2407}"/>
              </a:ext>
            </a:extLst>
          </p:cNvPr>
          <p:cNvPicPr>
            <a:picLocks noChangeAspect="1"/>
          </p:cNvPicPr>
          <p:nvPr/>
        </p:nvPicPr>
        <p:blipFill>
          <a:blip r:embed="rId4"/>
          <a:stretch>
            <a:fillRect/>
          </a:stretch>
        </p:blipFill>
        <p:spPr>
          <a:xfrm>
            <a:off x="9445789" y="2857276"/>
            <a:ext cx="1458165" cy="1343349"/>
          </a:xfrm>
          <a:prstGeom prst="rect">
            <a:avLst/>
          </a:prstGeom>
        </p:spPr>
      </p:pic>
      <p:pic>
        <p:nvPicPr>
          <p:cNvPr id="15" name="Picture 14">
            <a:extLst>
              <a:ext uri="{FF2B5EF4-FFF2-40B4-BE49-F238E27FC236}">
                <a16:creationId xmlns:a16="http://schemas.microsoft.com/office/drawing/2014/main" id="{2F8E4F7E-7095-E63F-A833-31356F8332DC}"/>
              </a:ext>
            </a:extLst>
          </p:cNvPr>
          <p:cNvPicPr>
            <a:picLocks noChangeAspect="1"/>
          </p:cNvPicPr>
          <p:nvPr/>
        </p:nvPicPr>
        <p:blipFill>
          <a:blip r:embed="rId5"/>
          <a:stretch>
            <a:fillRect/>
          </a:stretch>
        </p:blipFill>
        <p:spPr>
          <a:xfrm>
            <a:off x="9767887" y="1467139"/>
            <a:ext cx="2071688" cy="552450"/>
          </a:xfrm>
          <a:prstGeom prst="rect">
            <a:avLst/>
          </a:prstGeom>
        </p:spPr>
      </p:pic>
      <p:pic>
        <p:nvPicPr>
          <p:cNvPr id="13" name="Picture 12">
            <a:extLst>
              <a:ext uri="{FF2B5EF4-FFF2-40B4-BE49-F238E27FC236}">
                <a16:creationId xmlns:a16="http://schemas.microsoft.com/office/drawing/2014/main" id="{FAAB9EBC-02BB-336D-A710-04574075790E}"/>
              </a:ext>
            </a:extLst>
          </p:cNvPr>
          <p:cNvPicPr>
            <a:picLocks noChangeAspect="1"/>
          </p:cNvPicPr>
          <p:nvPr/>
        </p:nvPicPr>
        <p:blipFill>
          <a:blip r:embed="rId6"/>
          <a:stretch>
            <a:fillRect/>
          </a:stretch>
        </p:blipFill>
        <p:spPr>
          <a:xfrm>
            <a:off x="10719968" y="1814595"/>
            <a:ext cx="1167232" cy="1157082"/>
          </a:xfrm>
          <a:prstGeom prst="rect">
            <a:avLst/>
          </a:prstGeom>
        </p:spPr>
      </p:pic>
    </p:spTree>
    <p:extLst>
      <p:ext uri="{BB962C8B-B14F-4D97-AF65-F5344CB8AC3E}">
        <p14:creationId xmlns:p14="http://schemas.microsoft.com/office/powerpoint/2010/main" val="3817469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E403-DCAD-C6CE-FBC6-947699A19F06}"/>
              </a:ext>
            </a:extLst>
          </p:cNvPr>
          <p:cNvSpPr>
            <a:spLocks noGrp="1"/>
          </p:cNvSpPr>
          <p:nvPr>
            <p:ph type="title"/>
          </p:nvPr>
        </p:nvSpPr>
        <p:spPr>
          <a:xfrm>
            <a:off x="2932670" y="492149"/>
            <a:ext cx="8610600" cy="780222"/>
          </a:xfrm>
        </p:spPr>
        <p:txBody>
          <a:bodyPr>
            <a:normAutofit fontScale="90000"/>
          </a:bodyPr>
          <a:lstStyle/>
          <a:p>
            <a:r>
              <a:rPr lang="en-GB" dirty="0">
                <a:solidFill>
                  <a:schemeClr val="bg1"/>
                </a:solidFill>
              </a:rPr>
              <a:t>Key learning points: seven reflections from the programme</a:t>
            </a:r>
          </a:p>
        </p:txBody>
      </p:sp>
      <p:sp>
        <p:nvSpPr>
          <p:cNvPr id="4" name="Content Placeholder 3">
            <a:extLst>
              <a:ext uri="{FF2B5EF4-FFF2-40B4-BE49-F238E27FC236}">
                <a16:creationId xmlns:a16="http://schemas.microsoft.com/office/drawing/2014/main" id="{20840DA2-2B58-6D22-FE0F-7D97F4CAECA1}"/>
              </a:ext>
            </a:extLst>
          </p:cNvPr>
          <p:cNvSpPr>
            <a:spLocks noGrp="1"/>
          </p:cNvSpPr>
          <p:nvPr>
            <p:ph sz="half" idx="1"/>
          </p:nvPr>
        </p:nvSpPr>
        <p:spPr>
          <a:xfrm>
            <a:off x="685798" y="1679405"/>
            <a:ext cx="10857472" cy="4998486"/>
          </a:xfrm>
        </p:spPr>
        <p:txBody>
          <a:bodyPr>
            <a:normAutofit fontScale="92500" lnSpcReduction="10000"/>
          </a:bodyPr>
          <a:lstStyle/>
          <a:p>
            <a:pPr marL="457200" indent="-457200">
              <a:buFont typeface="+mj-lt"/>
              <a:buAutoNum type="arabicPeriod"/>
            </a:pPr>
            <a:r>
              <a:rPr lang="en-GB" dirty="0"/>
              <a:t>Working relationally with colleagues enables us to support young people better. The Relational Universe helped us see how our roles fitted together with the other people in their lives. </a:t>
            </a:r>
          </a:p>
          <a:p>
            <a:pPr marL="457200" indent="-457200">
              <a:buFont typeface="+mj-lt"/>
              <a:buAutoNum type="arabicPeriod"/>
            </a:pPr>
            <a:r>
              <a:rPr lang="en-GB" dirty="0"/>
              <a:t>The concept of “interdependence”, rather than independence, is helpful for how we want our young people to thrive in future and feel they belong where they live.</a:t>
            </a:r>
          </a:p>
          <a:p>
            <a:pPr marL="457200" indent="-457200">
              <a:buFont typeface="+mj-lt"/>
              <a:buAutoNum type="arabicPeriod"/>
            </a:pPr>
            <a:r>
              <a:rPr lang="en-GB" dirty="0"/>
              <a:t>We shouldn’t be frightened of using the word “love” in our work. The 3Ps helped us think about our Professional, Personal, and Private selves, what we share to enable human connection, and what we keep private.</a:t>
            </a:r>
          </a:p>
          <a:p>
            <a:pPr marL="457200" indent="-457200">
              <a:buFont typeface="+mj-lt"/>
              <a:buAutoNum type="arabicPeriod"/>
            </a:pPr>
            <a:r>
              <a:rPr lang="en-GB" dirty="0"/>
              <a:t>We heard from young people that reliability and consistency are the key qualities in relationships with professionals. We challenged ourselves to see relationships as an end in themselves, not a means to an end.  </a:t>
            </a:r>
          </a:p>
          <a:p>
            <a:pPr marL="457200" indent="-457200">
              <a:buFont typeface="+mj-lt"/>
              <a:buAutoNum type="arabicPeriod"/>
            </a:pPr>
            <a:r>
              <a:rPr lang="en-GB" dirty="0"/>
              <a:t>Subjective wellbeing surveys and “Most Significant Change” approaches are ways to hear what young people, and professionals, say are important to them. </a:t>
            </a:r>
          </a:p>
          <a:p>
            <a:pPr marL="457200" indent="-457200">
              <a:buFont typeface="+mj-lt"/>
              <a:buAutoNum type="arabicPeriod"/>
            </a:pPr>
            <a:r>
              <a:rPr lang="en-GB" dirty="0"/>
              <a:t>Starting with a small, focused, project is better than tackling everything at once!</a:t>
            </a:r>
          </a:p>
          <a:p>
            <a:pPr marL="457200" indent="-457200">
              <a:buFont typeface="+mj-lt"/>
              <a:buAutoNum type="arabicPeriod"/>
            </a:pPr>
            <a:r>
              <a:rPr lang="en-GB" dirty="0"/>
              <a:t>Even when we don’t have much time, remember – relational practice “</a:t>
            </a:r>
            <a:r>
              <a:rPr lang="en-GB" dirty="0" err="1"/>
              <a:t>ain’t</a:t>
            </a:r>
            <a:r>
              <a:rPr lang="en-GB" dirty="0"/>
              <a:t> what we do, it’s the way that we do it!”</a:t>
            </a:r>
          </a:p>
          <a:p>
            <a:pPr marL="457200" indent="-457200">
              <a:buFont typeface="+mj-lt"/>
              <a:buAutoNum type="arabicPeriod"/>
            </a:pPr>
            <a:endParaRPr lang="en-GB" dirty="0"/>
          </a:p>
          <a:p>
            <a:pPr marL="457200" indent="-457200">
              <a:buFont typeface="+mj-lt"/>
              <a:buAutoNum type="arabicPeriod"/>
            </a:pPr>
            <a:endParaRPr lang="en-GB" dirty="0"/>
          </a:p>
          <a:p>
            <a:pPr marL="0" indent="0">
              <a:buNone/>
            </a:pPr>
            <a:endParaRPr lang="en-GB" dirty="0"/>
          </a:p>
          <a:p>
            <a:endParaRPr lang="en-GB" dirty="0"/>
          </a:p>
        </p:txBody>
      </p:sp>
    </p:spTree>
    <p:extLst>
      <p:ext uri="{BB962C8B-B14F-4D97-AF65-F5344CB8AC3E}">
        <p14:creationId xmlns:p14="http://schemas.microsoft.com/office/powerpoint/2010/main" val="21161936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C4266FA-39A4-90D7-EDD8-60E93A1D1446}"/>
              </a:ext>
            </a:extLst>
          </p:cNvPr>
          <p:cNvSpPr>
            <a:spLocks noGrp="1"/>
          </p:cNvSpPr>
          <p:nvPr>
            <p:ph type="body" sz="half" idx="18"/>
          </p:nvPr>
        </p:nvSpPr>
        <p:spPr>
          <a:xfrm>
            <a:off x="605489" y="1547408"/>
            <a:ext cx="10746001" cy="4793672"/>
          </a:xfrm>
        </p:spPr>
        <p:txBody>
          <a:bodyPr>
            <a:normAutofit/>
          </a:bodyPr>
          <a:lstStyle/>
          <a:p>
            <a:r>
              <a:rPr lang="en-IE" sz="1600" dirty="0"/>
              <a:t>More detail on the Relational Practice Peer Learning programme, links to all the resources etc are at </a:t>
            </a:r>
            <a:r>
              <a:rPr lang="en-IE" sz="1600" dirty="0">
                <a:solidFill>
                  <a:schemeClr val="accent6"/>
                </a:solidFill>
                <a:hlinkClick r:id="rId3">
                  <a:extLst>
                    <a:ext uri="{A12FA001-AC4F-418D-AE19-62706E023703}">
                      <ahyp:hlinkClr xmlns:ahyp="http://schemas.microsoft.com/office/drawing/2018/hyperlinkcolor" val="tx"/>
                    </a:ext>
                  </a:extLst>
                </a:hlinkClick>
              </a:rPr>
              <a:t>https://leavingcare.org/relational-practice-resources/</a:t>
            </a:r>
            <a:r>
              <a:rPr lang="en-IE" sz="1600" dirty="0">
                <a:solidFill>
                  <a:schemeClr val="accent6"/>
                </a:solidFill>
              </a:rPr>
              <a:t> </a:t>
            </a:r>
          </a:p>
          <a:p>
            <a:r>
              <a:rPr lang="en-IE" sz="1600" dirty="0"/>
              <a:t>Young People’s views – the Coram Voice Bright Spots Survey </a:t>
            </a:r>
            <a:r>
              <a:rPr lang="en-IE" sz="1600" dirty="0">
                <a:solidFill>
                  <a:schemeClr val="accent6"/>
                </a:solidFill>
                <a:hlinkClick r:id="rId4">
                  <a:extLst>
                    <a:ext uri="{A12FA001-AC4F-418D-AE19-62706E023703}">
                      <ahyp:hlinkClr xmlns:ahyp="http://schemas.microsoft.com/office/drawing/2018/hyperlinkcolor" val="tx"/>
                    </a:ext>
                  </a:extLst>
                </a:hlinkClick>
              </a:rPr>
              <a:t>https://coramvoice.org.uk/for-professionals/bright-spots-programme/</a:t>
            </a:r>
            <a:r>
              <a:rPr lang="en-IE" sz="1600" dirty="0">
                <a:solidFill>
                  <a:schemeClr val="accent6"/>
                </a:solidFill>
              </a:rPr>
              <a:t> </a:t>
            </a:r>
          </a:p>
          <a:p>
            <a:r>
              <a:rPr lang="en-IE" sz="1600" dirty="0"/>
              <a:t>Frameworks: </a:t>
            </a:r>
          </a:p>
          <a:p>
            <a:pPr marL="285750" indent="-285750">
              <a:buFont typeface="Arial" panose="020B0604020202020204" pitchFamily="34" charset="0"/>
              <a:buChar char="•"/>
            </a:pPr>
            <a:r>
              <a:rPr lang="en-IE" sz="1600" dirty="0"/>
              <a:t>The Relational Universe </a:t>
            </a:r>
            <a:r>
              <a:rPr lang="en-IE" sz="1600" dirty="0">
                <a:solidFill>
                  <a:schemeClr val="accent6"/>
                </a:solidFill>
                <a:hlinkClick r:id="rId5">
                  <a:extLst>
                    <a:ext uri="{A12FA001-AC4F-418D-AE19-62706E023703}">
                      <ahyp:hlinkClr xmlns:ahyp="http://schemas.microsoft.com/office/drawing/2018/hyperlinkcolor" val="tx"/>
                    </a:ext>
                  </a:extLst>
                </a:hlinkClick>
              </a:rPr>
              <a:t>https://www.thempra.org.uk/social-pedagogy/key-concepts-in-social-pedagogy/relational-universe/</a:t>
            </a:r>
            <a:r>
              <a:rPr lang="en-IE" sz="1600" dirty="0">
                <a:solidFill>
                  <a:schemeClr val="accent6"/>
                </a:solidFill>
              </a:rPr>
              <a:t>  </a:t>
            </a:r>
          </a:p>
          <a:p>
            <a:pPr marL="285750" indent="-285750">
              <a:buFont typeface="Arial" panose="020B0604020202020204" pitchFamily="34" charset="0"/>
              <a:buChar char="•"/>
            </a:pPr>
            <a:r>
              <a:rPr lang="en-IE" sz="1600" dirty="0"/>
              <a:t>The 3Ps </a:t>
            </a:r>
            <a:r>
              <a:rPr lang="en-IE" sz="1600" dirty="0">
                <a:solidFill>
                  <a:schemeClr val="accent6"/>
                </a:solidFill>
                <a:hlinkClick r:id="rId6">
                  <a:extLst>
                    <a:ext uri="{A12FA001-AC4F-418D-AE19-62706E023703}">
                      <ahyp:hlinkClr xmlns:ahyp="http://schemas.microsoft.com/office/drawing/2018/hyperlinkcolor" val="tx"/>
                    </a:ext>
                  </a:extLst>
                </a:hlinkClick>
              </a:rPr>
              <a:t>https://www.thempra.org.uk/social-pedagogy/key-concepts-in-social-pedagogy/the-3-ps/</a:t>
            </a:r>
            <a:r>
              <a:rPr lang="en-IE" sz="1600" dirty="0">
                <a:solidFill>
                  <a:schemeClr val="accent6"/>
                </a:solidFill>
              </a:rPr>
              <a:t> </a:t>
            </a:r>
          </a:p>
          <a:p>
            <a:r>
              <a:rPr lang="en-IE" sz="1600" dirty="0"/>
              <a:t>Case Studies:</a:t>
            </a:r>
          </a:p>
          <a:p>
            <a:pPr marL="285750" indent="-285750">
              <a:buFont typeface="Arial" panose="020B0604020202020204" pitchFamily="34" charset="0"/>
              <a:buChar char="•"/>
            </a:pPr>
            <a:r>
              <a:rPr lang="en-IE" sz="1600" dirty="0"/>
              <a:t>The Relational Activism approach used in Camden Council </a:t>
            </a:r>
            <a:r>
              <a:rPr lang="en-IE" sz="1600" dirty="0">
                <a:solidFill>
                  <a:schemeClr val="accent6"/>
                </a:solidFill>
                <a:hlinkClick r:id="rId7">
                  <a:extLst>
                    <a:ext uri="{A12FA001-AC4F-418D-AE19-62706E023703}">
                      <ahyp:hlinkClr xmlns:ahyp="http://schemas.microsoft.com/office/drawing/2018/hyperlinkcolor" val="tx"/>
                    </a:ext>
                  </a:extLst>
                </a:hlinkClick>
              </a:rPr>
              <a:t>https://www.relationalactivism.com/</a:t>
            </a:r>
            <a:r>
              <a:rPr lang="en-IE" sz="1600" dirty="0">
                <a:solidFill>
                  <a:schemeClr val="accent6"/>
                </a:solidFill>
              </a:rPr>
              <a:t> </a:t>
            </a:r>
          </a:p>
          <a:p>
            <a:pPr marL="285750" indent="-285750">
              <a:buFont typeface="Arial" panose="020B0604020202020204" pitchFamily="34" charset="0"/>
              <a:buChar char="•"/>
            </a:pPr>
            <a:r>
              <a:rPr lang="en-IE" sz="1600" dirty="0"/>
              <a:t>Assessing progress relationally with tialt.org </a:t>
            </a:r>
            <a:r>
              <a:rPr lang="en-IE" sz="1600" dirty="0">
                <a:solidFill>
                  <a:schemeClr val="accent6"/>
                </a:solidFill>
                <a:hlinkClick r:id="rId8">
                  <a:extLst>
                    <a:ext uri="{A12FA001-AC4F-418D-AE19-62706E023703}">
                      <ahyp:hlinkClr xmlns:ahyp="http://schemas.microsoft.com/office/drawing/2018/hyperlinkcolor" val="tx"/>
                    </a:ext>
                  </a:extLst>
                </a:hlinkClick>
              </a:rPr>
              <a:t>https://www.tialt.org/</a:t>
            </a:r>
            <a:r>
              <a:rPr lang="en-IE" sz="1600" dirty="0">
                <a:solidFill>
                  <a:schemeClr val="accent6"/>
                </a:solidFill>
              </a:rPr>
              <a:t> </a:t>
            </a:r>
          </a:p>
          <a:p>
            <a:pPr marL="285750" indent="-285750">
              <a:buFont typeface="Arial" panose="020B0604020202020204" pitchFamily="34" charset="0"/>
              <a:buChar char="•"/>
            </a:pPr>
            <a:r>
              <a:rPr lang="en-IE" sz="1600" dirty="0"/>
              <a:t>The DEEP Project/Most Significant Change </a:t>
            </a:r>
            <a:r>
              <a:rPr lang="en-IE" sz="1600" dirty="0">
                <a:solidFill>
                  <a:schemeClr val="accent6"/>
                </a:solidFill>
                <a:hlinkClick r:id="rId9">
                  <a:extLst>
                    <a:ext uri="{A12FA001-AC4F-418D-AE19-62706E023703}">
                      <ahyp:hlinkClr xmlns:ahyp="http://schemas.microsoft.com/office/drawing/2018/hyperlinkcolor" val="tx"/>
                    </a:ext>
                  </a:extLst>
                </a:hlinkClick>
              </a:rPr>
              <a:t>https://www.deepcymru.org/en/</a:t>
            </a:r>
            <a:r>
              <a:rPr lang="en-IE" sz="1600" dirty="0">
                <a:solidFill>
                  <a:schemeClr val="accent6"/>
                </a:solidFill>
              </a:rPr>
              <a:t> </a:t>
            </a:r>
            <a:r>
              <a:rPr lang="en-IE" sz="1600" dirty="0"/>
              <a:t>and </a:t>
            </a:r>
            <a:r>
              <a:rPr lang="en-IE" sz="1600" dirty="0">
                <a:solidFill>
                  <a:schemeClr val="accent6"/>
                </a:solidFill>
                <a:hlinkClick r:id="rId10">
                  <a:extLst>
                    <a:ext uri="{A12FA001-AC4F-418D-AE19-62706E023703}">
                      <ahyp:hlinkClr xmlns:ahyp="http://schemas.microsoft.com/office/drawing/2018/hyperlinkcolor" val="tx"/>
                    </a:ext>
                  </a:extLst>
                </a:hlinkClick>
              </a:rPr>
              <a:t>https://www.betterevaluation.org/methods-approaches/approaches/most-significant-change</a:t>
            </a:r>
            <a:r>
              <a:rPr lang="en-IE" sz="1600" dirty="0"/>
              <a:t>. For an example of using Most Significant Change with care leavers, see </a:t>
            </a:r>
            <a:r>
              <a:rPr lang="en-IE" sz="1600" dirty="0">
                <a:solidFill>
                  <a:schemeClr val="accent6"/>
                </a:solidFill>
                <a:hlinkClick r:id="rId11">
                  <a:extLst>
                    <a:ext uri="{A12FA001-AC4F-418D-AE19-62706E023703}">
                      <ahyp:hlinkClr xmlns:ahyp="http://schemas.microsoft.com/office/drawing/2018/hyperlinkcolor" val="tx"/>
                    </a:ext>
                  </a:extLst>
                </a:hlinkClick>
              </a:rPr>
              <a:t>https://esmeefairbairn.org.uk/latest-news/using-most-significant-change-understand-outcomes-young-people-leaving-care/</a:t>
            </a:r>
            <a:r>
              <a:rPr lang="en-IE" sz="1600" dirty="0">
                <a:solidFill>
                  <a:schemeClr val="accent6"/>
                </a:solidFill>
              </a:rPr>
              <a:t> </a:t>
            </a:r>
          </a:p>
        </p:txBody>
      </p:sp>
      <p:sp>
        <p:nvSpPr>
          <p:cNvPr id="13" name="Title 1">
            <a:extLst>
              <a:ext uri="{FF2B5EF4-FFF2-40B4-BE49-F238E27FC236}">
                <a16:creationId xmlns:a16="http://schemas.microsoft.com/office/drawing/2014/main" id="{D49D0E2F-8F19-A5D6-E637-B5BAF857197F}"/>
              </a:ext>
            </a:extLst>
          </p:cNvPr>
          <p:cNvSpPr txBox="1">
            <a:spLocks/>
          </p:cNvSpPr>
          <p:nvPr/>
        </p:nvSpPr>
        <p:spPr>
          <a:xfrm>
            <a:off x="2820139" y="516920"/>
            <a:ext cx="8691274" cy="764771"/>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bg2"/>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dirty="0">
                <a:solidFill>
                  <a:srgbClr val="454545"/>
                </a:solidFill>
                <a:latin typeface="Century Gothic" panose="020B0502020202020204"/>
              </a:rPr>
              <a:t>Sources &amp; references</a:t>
            </a:r>
            <a:endParaRPr kumimoji="0" lang="en-GB" sz="4000" b="0" i="0" u="none" strike="noStrike" kern="1200" cap="all" spc="0" normalizeH="0" baseline="0" noProof="0" dirty="0">
              <a:ln>
                <a:noFill/>
              </a:ln>
              <a:solidFill>
                <a:srgbClr val="454545"/>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214234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BB394B-6A5C-9FEA-2C5D-FFCD1CCC37EF}"/>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6691" r="11070"/>
          <a:stretch/>
        </p:blipFill>
        <p:spPr>
          <a:xfrm>
            <a:off x="4854575" y="2057400"/>
            <a:ext cx="2485957" cy="2484000"/>
          </a:xfrm>
          <a:prstGeom prst="rect">
            <a:avLst/>
          </a:prstGeom>
          <a:effectLst>
            <a:outerShdw blurRad="50800" dist="38100" dir="5400000" algn="t" rotWithShape="0">
              <a:prstClr val="black">
                <a:alpha val="40000"/>
              </a:prstClr>
            </a:outerShdw>
          </a:effectLst>
        </p:spPr>
      </p:pic>
      <p:sp>
        <p:nvSpPr>
          <p:cNvPr id="6" name="Text Placeholder 5">
            <a:extLst>
              <a:ext uri="{FF2B5EF4-FFF2-40B4-BE49-F238E27FC236}">
                <a16:creationId xmlns:a16="http://schemas.microsoft.com/office/drawing/2014/main" id="{CC4266FA-39A4-90D7-EDD8-60E93A1D1446}"/>
              </a:ext>
            </a:extLst>
          </p:cNvPr>
          <p:cNvSpPr>
            <a:spLocks noGrp="1"/>
          </p:cNvSpPr>
          <p:nvPr>
            <p:ph type="body" sz="half" idx="18"/>
          </p:nvPr>
        </p:nvSpPr>
        <p:spPr/>
        <p:txBody>
          <a:bodyPr>
            <a:normAutofit/>
          </a:bodyPr>
          <a:lstStyle/>
          <a:p>
            <a:pPr algn="ctr"/>
            <a:r>
              <a:rPr lang="en-GB" sz="2000"/>
              <a:t>Janet Grauberg</a:t>
            </a:r>
          </a:p>
          <a:p>
            <a:pPr algn="ctr"/>
            <a:r>
              <a:rPr lang="en-GB" sz="1600"/>
              <a:t>Esmée Fairbairn Leaving Care Learning Programme</a:t>
            </a:r>
          </a:p>
          <a:p>
            <a:pPr algn="ctr"/>
            <a:r>
              <a:rPr lang="en-GB" sz="1600">
                <a:solidFill>
                  <a:schemeClr val="bg1"/>
                </a:solidFill>
              </a:rPr>
              <a:t>j.grauberg@googlemail.com</a:t>
            </a:r>
            <a:r>
              <a:rPr lang="en-GB" sz="1600"/>
              <a:t> </a:t>
            </a:r>
            <a:endParaRPr lang="en-IE" sz="1600"/>
          </a:p>
        </p:txBody>
      </p:sp>
      <p:sp>
        <p:nvSpPr>
          <p:cNvPr id="7" name="Text Placeholder 6">
            <a:extLst>
              <a:ext uri="{FF2B5EF4-FFF2-40B4-BE49-F238E27FC236}">
                <a16:creationId xmlns:a16="http://schemas.microsoft.com/office/drawing/2014/main" id="{F04D8E93-DFE4-C29B-A6C1-FE12763532DD}"/>
              </a:ext>
            </a:extLst>
          </p:cNvPr>
          <p:cNvSpPr>
            <a:spLocks noGrp="1"/>
          </p:cNvSpPr>
          <p:nvPr>
            <p:ph type="body" sz="half" idx="19"/>
          </p:nvPr>
        </p:nvSpPr>
        <p:spPr/>
        <p:txBody>
          <a:bodyPr>
            <a:normAutofit/>
          </a:bodyPr>
          <a:lstStyle/>
          <a:p>
            <a:pPr algn="ctr"/>
            <a:r>
              <a:rPr lang="en-GB" sz="2000"/>
              <a:t>Darren Bishton</a:t>
            </a:r>
          </a:p>
          <a:p>
            <a:pPr algn="ctr"/>
            <a:r>
              <a:rPr lang="en-GB" sz="1600"/>
              <a:t>National Leaving Care Benchmarking Forum</a:t>
            </a:r>
          </a:p>
          <a:p>
            <a:pPr algn="ctr"/>
            <a:r>
              <a:rPr lang="en-GB" sz="1600"/>
              <a:t>darren.bishton@catch-22.org.uk</a:t>
            </a:r>
            <a:endParaRPr lang="en-IE" sz="1600"/>
          </a:p>
        </p:txBody>
      </p:sp>
      <p:pic>
        <p:nvPicPr>
          <p:cNvPr id="22" name="Picture Placeholder 21">
            <a:extLst>
              <a:ext uri="{FF2B5EF4-FFF2-40B4-BE49-F238E27FC236}">
                <a16:creationId xmlns:a16="http://schemas.microsoft.com/office/drawing/2014/main" id="{3A6D05B6-2121-90A2-2826-3490DAE70E10}"/>
              </a:ext>
            </a:extLst>
          </p:cNvPr>
          <p:cNvPicPr>
            <a:picLocks noGrp="1" noChangeAspect="1"/>
          </p:cNvPicPr>
          <p:nvPr>
            <p:ph type="pic" idx="22"/>
          </p:nvPr>
        </p:nvPicPr>
        <p:blipFill>
          <a:blip r:embed="rId5" cstate="screen">
            <a:extLst>
              <a:ext uri="{28A0092B-C50C-407E-A947-70E740481C1C}">
                <a14:useLocalDpi xmlns:a14="http://schemas.microsoft.com/office/drawing/2010/main"/>
              </a:ext>
            </a:extLst>
          </a:blip>
          <a:srcRect/>
          <a:stretch/>
        </p:blipFill>
        <p:spPr>
          <a:xfrm>
            <a:off x="8535988" y="2057400"/>
            <a:ext cx="2482850" cy="2487613"/>
          </a:xfrm>
          <a:effectLst>
            <a:outerShdw blurRad="50800" dist="38100" dir="8100000" algn="tr" rotWithShape="0">
              <a:prstClr val="black">
                <a:alpha val="40000"/>
              </a:prstClr>
            </a:outerShdw>
          </a:effectLst>
        </p:spPr>
      </p:pic>
      <p:sp>
        <p:nvSpPr>
          <p:cNvPr id="8" name="Text Placeholder 7">
            <a:extLst>
              <a:ext uri="{FF2B5EF4-FFF2-40B4-BE49-F238E27FC236}">
                <a16:creationId xmlns:a16="http://schemas.microsoft.com/office/drawing/2014/main" id="{2DED7E3A-FC40-C7B6-5E70-7653D257108B}"/>
              </a:ext>
            </a:extLst>
          </p:cNvPr>
          <p:cNvSpPr>
            <a:spLocks noGrp="1"/>
          </p:cNvSpPr>
          <p:nvPr>
            <p:ph type="body" sz="half" idx="20"/>
          </p:nvPr>
        </p:nvSpPr>
        <p:spPr/>
        <p:txBody>
          <a:bodyPr>
            <a:normAutofit/>
          </a:bodyPr>
          <a:lstStyle/>
          <a:p>
            <a:pPr algn="ctr"/>
            <a:r>
              <a:rPr lang="en-GB" sz="2000"/>
              <a:t>Gabriel Eichsteller</a:t>
            </a:r>
          </a:p>
          <a:p>
            <a:pPr algn="ctr"/>
            <a:r>
              <a:rPr lang="en-GB" sz="1600"/>
              <a:t>ThemPra Social Pedagogy CIC</a:t>
            </a:r>
            <a:br>
              <a:rPr lang="en-GB" sz="1600"/>
            </a:br>
            <a:endParaRPr lang="en-GB" sz="1600"/>
          </a:p>
          <a:p>
            <a:pPr algn="ctr"/>
            <a:r>
              <a:rPr lang="en-GB" sz="1600"/>
              <a:t>gabriel@thempra.org.uk</a:t>
            </a:r>
            <a:endParaRPr lang="en-IE" sz="1600"/>
          </a:p>
        </p:txBody>
      </p:sp>
      <p:pic>
        <p:nvPicPr>
          <p:cNvPr id="3" name="Picture 3">
            <a:extLst>
              <a:ext uri="{FF2B5EF4-FFF2-40B4-BE49-F238E27FC236}">
                <a16:creationId xmlns:a16="http://schemas.microsoft.com/office/drawing/2014/main" id="{53AA3535-2A73-04BF-45A7-ADAADD48669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35030" y="2060222"/>
            <a:ext cx="2485957" cy="2485128"/>
          </a:xfrm>
          <a:prstGeom prst="rect">
            <a:avLst/>
          </a:prstGeom>
          <a:effectLst>
            <a:outerShdw blurRad="50800" dist="38100" dir="2700000" algn="tl" rotWithShape="0">
              <a:prstClr val="black">
                <a:alpha val="40000"/>
              </a:prstClr>
            </a:outerShdw>
          </a:effectLst>
        </p:spPr>
      </p:pic>
      <p:sp>
        <p:nvSpPr>
          <p:cNvPr id="13" name="Title 1">
            <a:extLst>
              <a:ext uri="{FF2B5EF4-FFF2-40B4-BE49-F238E27FC236}">
                <a16:creationId xmlns:a16="http://schemas.microsoft.com/office/drawing/2014/main" id="{D49D0E2F-8F19-A5D6-E637-B5BAF857197F}"/>
              </a:ext>
            </a:extLst>
          </p:cNvPr>
          <p:cNvSpPr txBox="1">
            <a:spLocks/>
          </p:cNvSpPr>
          <p:nvPr/>
        </p:nvSpPr>
        <p:spPr>
          <a:xfrm>
            <a:off x="2810902" y="960266"/>
            <a:ext cx="8691274" cy="764771"/>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bg2"/>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dirty="0">
                <a:solidFill>
                  <a:srgbClr val="454545"/>
                </a:solidFill>
                <a:latin typeface="Century Gothic" panose="020B0502020202020204"/>
              </a:rPr>
              <a:t>Contacts of the delivery team</a:t>
            </a:r>
            <a:endParaRPr kumimoji="0" lang="en-GB" sz="4000" b="0" i="0" u="none" strike="noStrike" kern="1200" cap="all" spc="0" normalizeH="0" baseline="0" noProof="0" dirty="0">
              <a:ln>
                <a:noFill/>
              </a:ln>
              <a:solidFill>
                <a:srgbClr val="454545"/>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6527134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1916-0938-939E-9619-81EA899894A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D86F801-7D7B-1C6B-AF57-3BB1660B9E6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BB66F01-66DF-8153-3517-8F0D0F44F09E}"/>
              </a:ext>
            </a:extLst>
          </p:cNvPr>
          <p:cNvPicPr>
            <a:picLocks noChangeAspect="1"/>
          </p:cNvPicPr>
          <p:nvPr/>
        </p:nvPicPr>
        <p:blipFill>
          <a:blip r:embed="rId2"/>
          <a:stretch>
            <a:fillRect/>
          </a:stretch>
        </p:blipFill>
        <p:spPr>
          <a:xfrm>
            <a:off x="0" y="112523"/>
            <a:ext cx="12192000" cy="6632953"/>
          </a:xfrm>
          <a:prstGeom prst="rect">
            <a:avLst/>
          </a:prstGeom>
        </p:spPr>
      </p:pic>
    </p:spTree>
    <p:extLst>
      <p:ext uri="{BB962C8B-B14F-4D97-AF65-F5344CB8AC3E}">
        <p14:creationId xmlns:p14="http://schemas.microsoft.com/office/powerpoint/2010/main" val="188734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5F976-4F2E-D39B-5CAD-762436DC1B4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5D4CD10-B0D6-1CAD-A736-1B74543B380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E66A172-DEA0-27F1-5F0A-EE859B7A6B44}"/>
              </a:ext>
            </a:extLst>
          </p:cNvPr>
          <p:cNvPicPr>
            <a:picLocks noChangeAspect="1"/>
          </p:cNvPicPr>
          <p:nvPr/>
        </p:nvPicPr>
        <p:blipFill>
          <a:blip r:embed="rId2"/>
          <a:stretch>
            <a:fillRect/>
          </a:stretch>
        </p:blipFill>
        <p:spPr>
          <a:xfrm>
            <a:off x="44823" y="0"/>
            <a:ext cx="12102353" cy="6858000"/>
          </a:xfrm>
          <a:prstGeom prst="rect">
            <a:avLst/>
          </a:prstGeom>
        </p:spPr>
      </p:pic>
    </p:spTree>
    <p:extLst>
      <p:ext uri="{BB962C8B-B14F-4D97-AF65-F5344CB8AC3E}">
        <p14:creationId xmlns:p14="http://schemas.microsoft.com/office/powerpoint/2010/main" val="3660364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641F-C03B-B47D-A833-67F2EA809D4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CBE6345-A25C-0283-A5D7-5C8A19FAEC0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38F41BB-B855-34DE-7145-47DCDC81D0D2}"/>
              </a:ext>
            </a:extLst>
          </p:cNvPr>
          <p:cNvPicPr>
            <a:picLocks noChangeAspect="1"/>
          </p:cNvPicPr>
          <p:nvPr/>
        </p:nvPicPr>
        <p:blipFill>
          <a:blip r:embed="rId2"/>
          <a:stretch>
            <a:fillRect/>
          </a:stretch>
        </p:blipFill>
        <p:spPr>
          <a:xfrm>
            <a:off x="0" y="4535"/>
            <a:ext cx="12192000" cy="6848929"/>
          </a:xfrm>
          <a:prstGeom prst="rect">
            <a:avLst/>
          </a:prstGeom>
        </p:spPr>
      </p:pic>
    </p:spTree>
    <p:extLst>
      <p:ext uri="{BB962C8B-B14F-4D97-AF65-F5344CB8AC3E}">
        <p14:creationId xmlns:p14="http://schemas.microsoft.com/office/powerpoint/2010/main" val="302277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E403-DCAD-C6CE-FBC6-947699A19F06}"/>
              </a:ext>
            </a:extLst>
          </p:cNvPr>
          <p:cNvSpPr>
            <a:spLocks noGrp="1"/>
          </p:cNvSpPr>
          <p:nvPr>
            <p:ph type="title"/>
          </p:nvPr>
        </p:nvSpPr>
        <p:spPr>
          <a:xfrm>
            <a:off x="2970770" y="639315"/>
            <a:ext cx="8610600" cy="780222"/>
          </a:xfrm>
        </p:spPr>
        <p:txBody>
          <a:bodyPr>
            <a:normAutofit/>
          </a:bodyPr>
          <a:lstStyle/>
          <a:p>
            <a:r>
              <a:rPr lang="en-GB" dirty="0"/>
              <a:t>Programme Objectives</a:t>
            </a:r>
          </a:p>
        </p:txBody>
      </p:sp>
      <p:sp>
        <p:nvSpPr>
          <p:cNvPr id="4" name="Content Placeholder 3">
            <a:extLst>
              <a:ext uri="{FF2B5EF4-FFF2-40B4-BE49-F238E27FC236}">
                <a16:creationId xmlns:a16="http://schemas.microsoft.com/office/drawing/2014/main" id="{20840DA2-2B58-6D22-FE0F-7D97F4CAECA1}"/>
              </a:ext>
            </a:extLst>
          </p:cNvPr>
          <p:cNvSpPr>
            <a:spLocks noGrp="1"/>
          </p:cNvSpPr>
          <p:nvPr>
            <p:ph sz="half" idx="1"/>
          </p:nvPr>
        </p:nvSpPr>
        <p:spPr>
          <a:xfrm>
            <a:off x="733422" y="1875139"/>
            <a:ext cx="6086477" cy="4686446"/>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Enable organisations to </a:t>
            </a:r>
            <a:r>
              <a:rPr kumimoji="0" lang="en-GB" sz="2200" b="0" i="0" u="none" strike="noStrike" kern="1200" cap="none" spc="0" normalizeH="0" baseline="0" noProof="0" dirty="0">
                <a:ln>
                  <a:noFill/>
                </a:ln>
                <a:solidFill>
                  <a:srgbClr val="454545"/>
                </a:solidFill>
                <a:effectLst/>
                <a:uLnTx/>
                <a:uFillTx/>
                <a:latin typeface="Century Gothic" panose="020B0502020202020204"/>
                <a:ea typeface="+mn-ea"/>
                <a:cs typeface="+mn-cs"/>
              </a:rPr>
              <a:t>identify practical steps to work more relationally.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54545"/>
                </a:solidFill>
                <a:effectLst/>
                <a:uLnTx/>
                <a:uFillTx/>
                <a:latin typeface="Century Gothic" panose="020B0502020202020204"/>
                <a:ea typeface="+mn-ea"/>
                <a:cs typeface="+mn-cs"/>
              </a:rPr>
              <a:t>Provide case studies, perspectives and frameworks to help organisations reflect on their own practice.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54545"/>
                </a:solidFill>
                <a:effectLst/>
                <a:uLnTx/>
                <a:uFillTx/>
                <a:latin typeface="Century Gothic" panose="020B0502020202020204"/>
                <a:ea typeface="+mn-ea"/>
                <a:cs typeface="+mn-cs"/>
              </a:rPr>
              <a:t>Offer a community of peers to support learning about what’s working well in terms of relational practice and to share inspiration and support.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54545"/>
                </a:solidFill>
                <a:effectLst/>
                <a:uLnTx/>
                <a:uFillTx/>
                <a:latin typeface="Century Gothic" panose="020B0502020202020204"/>
                <a:ea typeface="+mn-ea"/>
                <a:cs typeface="+mn-cs"/>
              </a:rPr>
              <a:t>Develop a package of resources to be shared more widely.</a:t>
            </a:r>
            <a:endParaRPr lang="en-GB" dirty="0"/>
          </a:p>
        </p:txBody>
      </p:sp>
      <p:pic>
        <p:nvPicPr>
          <p:cNvPr id="7" name="Content Placeholder 6">
            <a:extLst>
              <a:ext uri="{FF2B5EF4-FFF2-40B4-BE49-F238E27FC236}">
                <a16:creationId xmlns:a16="http://schemas.microsoft.com/office/drawing/2014/main" id="{C135B78D-EF78-C657-49D1-F052109C2771}"/>
              </a:ext>
            </a:extLst>
          </p:cNvPr>
          <p:cNvPicPr>
            <a:picLocks noGrp="1" noChangeAspect="1"/>
          </p:cNvPicPr>
          <p:nvPr>
            <p:ph sz="half" idx="2"/>
          </p:nvPr>
        </p:nvPicPr>
        <p:blipFill>
          <a:blip r:embed="rId3"/>
          <a:stretch>
            <a:fillRect/>
          </a:stretch>
        </p:blipFill>
        <p:spPr>
          <a:xfrm>
            <a:off x="7095854" y="1875139"/>
            <a:ext cx="4734195" cy="2735804"/>
          </a:xfrm>
          <a:prstGeom prst="rect">
            <a:avLst/>
          </a:prstGeom>
          <a:ln>
            <a:solidFill>
              <a:schemeClr val="accent5"/>
            </a:solidFill>
          </a:ln>
        </p:spPr>
      </p:pic>
    </p:spTree>
    <p:extLst>
      <p:ext uri="{BB962C8B-B14F-4D97-AF65-F5344CB8AC3E}">
        <p14:creationId xmlns:p14="http://schemas.microsoft.com/office/powerpoint/2010/main" val="20682241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E403-DCAD-C6CE-FBC6-947699A19F06}"/>
              </a:ext>
            </a:extLst>
          </p:cNvPr>
          <p:cNvSpPr>
            <a:spLocks noGrp="1"/>
          </p:cNvSpPr>
          <p:nvPr>
            <p:ph type="title"/>
          </p:nvPr>
        </p:nvSpPr>
        <p:spPr>
          <a:xfrm>
            <a:off x="2932670" y="381313"/>
            <a:ext cx="8610600" cy="780222"/>
          </a:xfrm>
        </p:spPr>
        <p:txBody>
          <a:bodyPr>
            <a:normAutofit/>
          </a:bodyPr>
          <a:lstStyle/>
          <a:p>
            <a:r>
              <a:rPr lang="en-GB" dirty="0"/>
              <a:t>Programme CONTEXT</a:t>
            </a:r>
          </a:p>
        </p:txBody>
      </p:sp>
      <p:sp>
        <p:nvSpPr>
          <p:cNvPr id="4" name="Content Placeholder 3">
            <a:extLst>
              <a:ext uri="{FF2B5EF4-FFF2-40B4-BE49-F238E27FC236}">
                <a16:creationId xmlns:a16="http://schemas.microsoft.com/office/drawing/2014/main" id="{20840DA2-2B58-6D22-FE0F-7D97F4CAECA1}"/>
              </a:ext>
            </a:extLst>
          </p:cNvPr>
          <p:cNvSpPr>
            <a:spLocks noGrp="1"/>
          </p:cNvSpPr>
          <p:nvPr>
            <p:ph sz="half" idx="1"/>
          </p:nvPr>
        </p:nvSpPr>
        <p:spPr>
          <a:xfrm>
            <a:off x="350982" y="1408414"/>
            <a:ext cx="9494981" cy="4686446"/>
          </a:xfrm>
        </p:spPr>
        <p:txBody>
          <a:bodyPr>
            <a:normAutofit/>
          </a:bodyPr>
          <a:lstStyle/>
          <a:p>
            <a:pPr marL="0" indent="0">
              <a:buNone/>
            </a:pPr>
            <a:r>
              <a:rPr lang="en-GB" b="1" dirty="0">
                <a:effectLst/>
                <a:ea typeface="Times New Roman" panose="02020603050405020304" pitchFamily="18" charset="0"/>
              </a:rPr>
              <a:t>Independent Review of Children’s Social Care: </a:t>
            </a:r>
            <a:r>
              <a:rPr lang="en-GB" dirty="0"/>
              <a:t>“No young person should leave care without at least two loving relationships, by 2027.”</a:t>
            </a:r>
          </a:p>
          <a:p>
            <a:pPr marL="0" indent="0">
              <a:buNone/>
            </a:pPr>
            <a:r>
              <a:rPr lang="en-GB" b="1" dirty="0">
                <a:effectLst/>
                <a:ea typeface="Times New Roman" panose="02020603050405020304" pitchFamily="18" charset="0"/>
              </a:rPr>
              <a:t>Standalone Ofsted Judgement: </a:t>
            </a:r>
            <a:r>
              <a:rPr lang="en-GB" dirty="0"/>
              <a:t>“Care leavers are supported to maintain relationships with people who are important to them…”</a:t>
            </a:r>
            <a:endParaRPr lang="en-GB" dirty="0">
              <a:effectLst/>
              <a:ea typeface="Times New Roman" panose="02020603050405020304" pitchFamily="18" charset="0"/>
            </a:endParaRPr>
          </a:p>
          <a:p>
            <a:pPr marL="0" indent="0">
              <a:buNone/>
            </a:pPr>
            <a:r>
              <a:rPr lang="en-GB" b="1" dirty="0"/>
              <a:t>Children’s Social Care National Framework</a:t>
            </a:r>
          </a:p>
          <a:p>
            <a:pPr marL="0" indent="0">
              <a:buNone/>
            </a:pPr>
            <a:endParaRPr lang="en-GB" dirty="0"/>
          </a:p>
          <a:p>
            <a:endParaRPr lang="en-GB" dirty="0"/>
          </a:p>
        </p:txBody>
      </p:sp>
      <p:pic>
        <p:nvPicPr>
          <p:cNvPr id="6" name="Content Placeholder 5">
            <a:extLst>
              <a:ext uri="{FF2B5EF4-FFF2-40B4-BE49-F238E27FC236}">
                <a16:creationId xmlns:a16="http://schemas.microsoft.com/office/drawing/2014/main" id="{882E006E-3961-D19C-BA9F-3BD1BCF8F9BE}"/>
              </a:ext>
            </a:extLst>
          </p:cNvPr>
          <p:cNvPicPr>
            <a:picLocks noGrp="1" noChangeAspect="1"/>
          </p:cNvPicPr>
          <p:nvPr>
            <p:ph sz="half" idx="2"/>
          </p:nvPr>
        </p:nvPicPr>
        <p:blipFill>
          <a:blip r:embed="rId3"/>
          <a:stretch>
            <a:fillRect/>
          </a:stretch>
        </p:blipFill>
        <p:spPr>
          <a:xfrm>
            <a:off x="9960038" y="1497025"/>
            <a:ext cx="2084179" cy="2603343"/>
          </a:xfrm>
          <a:prstGeom prst="rect">
            <a:avLst/>
          </a:prstGeom>
        </p:spPr>
      </p:pic>
      <p:pic>
        <p:nvPicPr>
          <p:cNvPr id="24" name="Picture 23">
            <a:extLst>
              <a:ext uri="{FF2B5EF4-FFF2-40B4-BE49-F238E27FC236}">
                <a16:creationId xmlns:a16="http://schemas.microsoft.com/office/drawing/2014/main" id="{393C3D26-4C11-3934-2EB1-2F4C0925838A}"/>
              </a:ext>
            </a:extLst>
          </p:cNvPr>
          <p:cNvPicPr>
            <a:picLocks noChangeAspect="1"/>
          </p:cNvPicPr>
          <p:nvPr/>
        </p:nvPicPr>
        <p:blipFill>
          <a:blip r:embed="rId4"/>
          <a:stretch>
            <a:fillRect/>
          </a:stretch>
        </p:blipFill>
        <p:spPr>
          <a:xfrm>
            <a:off x="147783" y="3219450"/>
            <a:ext cx="8772525" cy="3638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90AB-0AF9-38D1-29D2-B5E0316AC479}"/>
              </a:ext>
            </a:extLst>
          </p:cNvPr>
          <p:cNvSpPr>
            <a:spLocks noGrp="1"/>
          </p:cNvSpPr>
          <p:nvPr>
            <p:ph type="title"/>
          </p:nvPr>
        </p:nvSpPr>
        <p:spPr>
          <a:xfrm>
            <a:off x="1447800" y="764373"/>
            <a:ext cx="10058400" cy="1293028"/>
          </a:xfrm>
        </p:spPr>
        <p:txBody>
          <a:bodyPr>
            <a:normAutofit/>
          </a:bodyPr>
          <a:lstStyle/>
          <a:p>
            <a:r>
              <a:rPr lang="en-GB" dirty="0">
                <a:solidFill>
                  <a:schemeClr val="bg1"/>
                </a:solidFill>
              </a:rPr>
              <a:t>Programme participants &amp; process</a:t>
            </a:r>
          </a:p>
        </p:txBody>
      </p:sp>
      <p:sp>
        <p:nvSpPr>
          <p:cNvPr id="3" name="Content Placeholder 2">
            <a:extLst>
              <a:ext uri="{FF2B5EF4-FFF2-40B4-BE49-F238E27FC236}">
                <a16:creationId xmlns:a16="http://schemas.microsoft.com/office/drawing/2014/main" id="{54082DB6-7723-D7BF-DCEA-7014EDCF629E}"/>
              </a:ext>
            </a:extLst>
          </p:cNvPr>
          <p:cNvSpPr>
            <a:spLocks noGrp="1"/>
          </p:cNvSpPr>
          <p:nvPr>
            <p:ph idx="1"/>
          </p:nvPr>
        </p:nvSpPr>
        <p:spPr>
          <a:xfrm>
            <a:off x="712545" y="2158365"/>
            <a:ext cx="10820400" cy="4024125"/>
          </a:xfrm>
        </p:spPr>
        <p:txBody>
          <a:bodyPr>
            <a:normAutofit/>
          </a:bodyPr>
          <a:lstStyle/>
          <a:p>
            <a:endParaRPr lang="en-GB" dirty="0"/>
          </a:p>
          <a:p>
            <a:pPr marL="0" indent="0">
              <a:buNone/>
            </a:pPr>
            <a:endParaRPr lang="en-GB" dirty="0"/>
          </a:p>
        </p:txBody>
      </p:sp>
      <p:pic>
        <p:nvPicPr>
          <p:cNvPr id="5" name="Picture 4">
            <a:extLst>
              <a:ext uri="{FF2B5EF4-FFF2-40B4-BE49-F238E27FC236}">
                <a16:creationId xmlns:a16="http://schemas.microsoft.com/office/drawing/2014/main" id="{E517026E-CDCF-94D4-0E0E-CCBBE4883E96}"/>
              </a:ext>
            </a:extLst>
          </p:cNvPr>
          <p:cNvPicPr>
            <a:picLocks noChangeAspect="1"/>
          </p:cNvPicPr>
          <p:nvPr/>
        </p:nvPicPr>
        <p:blipFill>
          <a:blip r:embed="rId3"/>
          <a:stretch>
            <a:fillRect/>
          </a:stretch>
        </p:blipFill>
        <p:spPr>
          <a:xfrm>
            <a:off x="6016336" y="2295133"/>
            <a:ext cx="2180504" cy="754065"/>
          </a:xfrm>
          <a:prstGeom prst="rect">
            <a:avLst/>
          </a:prstGeom>
        </p:spPr>
      </p:pic>
      <p:pic>
        <p:nvPicPr>
          <p:cNvPr id="7" name="Picture 6">
            <a:extLst>
              <a:ext uri="{FF2B5EF4-FFF2-40B4-BE49-F238E27FC236}">
                <a16:creationId xmlns:a16="http://schemas.microsoft.com/office/drawing/2014/main" id="{65E3624C-FA39-D7BD-F783-EF8E0432F3B9}"/>
              </a:ext>
            </a:extLst>
          </p:cNvPr>
          <p:cNvPicPr>
            <a:picLocks noChangeAspect="1"/>
          </p:cNvPicPr>
          <p:nvPr/>
        </p:nvPicPr>
        <p:blipFill>
          <a:blip r:embed="rId4"/>
          <a:stretch>
            <a:fillRect/>
          </a:stretch>
        </p:blipFill>
        <p:spPr>
          <a:xfrm>
            <a:off x="6117333" y="3773737"/>
            <a:ext cx="1775971" cy="1355978"/>
          </a:xfrm>
          <a:prstGeom prst="rect">
            <a:avLst/>
          </a:prstGeom>
        </p:spPr>
      </p:pic>
      <p:pic>
        <p:nvPicPr>
          <p:cNvPr id="9" name="Picture 8">
            <a:extLst>
              <a:ext uri="{FF2B5EF4-FFF2-40B4-BE49-F238E27FC236}">
                <a16:creationId xmlns:a16="http://schemas.microsoft.com/office/drawing/2014/main" id="{722FC34C-BC88-A05D-5C01-986AE48CFE2B}"/>
              </a:ext>
            </a:extLst>
          </p:cNvPr>
          <p:cNvPicPr>
            <a:picLocks noChangeAspect="1"/>
          </p:cNvPicPr>
          <p:nvPr/>
        </p:nvPicPr>
        <p:blipFill>
          <a:blip r:embed="rId5"/>
          <a:stretch>
            <a:fillRect/>
          </a:stretch>
        </p:blipFill>
        <p:spPr>
          <a:xfrm>
            <a:off x="6119756" y="3089746"/>
            <a:ext cx="2417619" cy="583027"/>
          </a:xfrm>
          <a:prstGeom prst="rect">
            <a:avLst/>
          </a:prstGeom>
        </p:spPr>
      </p:pic>
      <p:pic>
        <p:nvPicPr>
          <p:cNvPr id="12" name="Picture 11">
            <a:extLst>
              <a:ext uri="{FF2B5EF4-FFF2-40B4-BE49-F238E27FC236}">
                <a16:creationId xmlns:a16="http://schemas.microsoft.com/office/drawing/2014/main" id="{83AAA609-C4A8-CFE2-2106-03B876BB4146}"/>
              </a:ext>
            </a:extLst>
          </p:cNvPr>
          <p:cNvPicPr>
            <a:picLocks noChangeAspect="1"/>
          </p:cNvPicPr>
          <p:nvPr/>
        </p:nvPicPr>
        <p:blipFill>
          <a:blip r:embed="rId6"/>
          <a:stretch>
            <a:fillRect/>
          </a:stretch>
        </p:blipFill>
        <p:spPr>
          <a:xfrm>
            <a:off x="8686780" y="3041747"/>
            <a:ext cx="1459064" cy="791357"/>
          </a:xfrm>
          <a:prstGeom prst="rect">
            <a:avLst/>
          </a:prstGeom>
        </p:spPr>
      </p:pic>
      <p:pic>
        <p:nvPicPr>
          <p:cNvPr id="14" name="Picture 13">
            <a:extLst>
              <a:ext uri="{FF2B5EF4-FFF2-40B4-BE49-F238E27FC236}">
                <a16:creationId xmlns:a16="http://schemas.microsoft.com/office/drawing/2014/main" id="{91256029-7ECB-EB8D-9BA5-F890F9BF29AB}"/>
              </a:ext>
            </a:extLst>
          </p:cNvPr>
          <p:cNvPicPr>
            <a:picLocks noChangeAspect="1"/>
          </p:cNvPicPr>
          <p:nvPr/>
        </p:nvPicPr>
        <p:blipFill>
          <a:blip r:embed="rId7"/>
          <a:stretch>
            <a:fillRect/>
          </a:stretch>
        </p:blipFill>
        <p:spPr>
          <a:xfrm>
            <a:off x="8196840" y="5505450"/>
            <a:ext cx="1949004" cy="596337"/>
          </a:xfrm>
          <a:prstGeom prst="rect">
            <a:avLst/>
          </a:prstGeom>
        </p:spPr>
      </p:pic>
      <p:pic>
        <p:nvPicPr>
          <p:cNvPr id="16" name="Picture 15">
            <a:extLst>
              <a:ext uri="{FF2B5EF4-FFF2-40B4-BE49-F238E27FC236}">
                <a16:creationId xmlns:a16="http://schemas.microsoft.com/office/drawing/2014/main" id="{4089246C-28FB-06FD-883E-D68BB9FD7364}"/>
              </a:ext>
            </a:extLst>
          </p:cNvPr>
          <p:cNvPicPr>
            <a:picLocks noChangeAspect="1"/>
          </p:cNvPicPr>
          <p:nvPr/>
        </p:nvPicPr>
        <p:blipFill>
          <a:blip r:embed="rId8"/>
          <a:stretch>
            <a:fillRect/>
          </a:stretch>
        </p:blipFill>
        <p:spPr>
          <a:xfrm>
            <a:off x="8719317" y="2224189"/>
            <a:ext cx="1440682" cy="739987"/>
          </a:xfrm>
          <a:prstGeom prst="rect">
            <a:avLst/>
          </a:prstGeom>
        </p:spPr>
      </p:pic>
      <p:pic>
        <p:nvPicPr>
          <p:cNvPr id="18" name="Picture 17">
            <a:extLst>
              <a:ext uri="{FF2B5EF4-FFF2-40B4-BE49-F238E27FC236}">
                <a16:creationId xmlns:a16="http://schemas.microsoft.com/office/drawing/2014/main" id="{FC4A02E2-7ACA-10D5-72D9-2C17D5E0683B}"/>
              </a:ext>
            </a:extLst>
          </p:cNvPr>
          <p:cNvPicPr>
            <a:picLocks noChangeAspect="1"/>
          </p:cNvPicPr>
          <p:nvPr/>
        </p:nvPicPr>
        <p:blipFill>
          <a:blip r:embed="rId9"/>
          <a:stretch>
            <a:fillRect/>
          </a:stretch>
        </p:blipFill>
        <p:spPr>
          <a:xfrm>
            <a:off x="8375708" y="4494518"/>
            <a:ext cx="1784291" cy="559255"/>
          </a:xfrm>
          <a:prstGeom prst="rect">
            <a:avLst/>
          </a:prstGeom>
        </p:spPr>
      </p:pic>
      <p:pic>
        <p:nvPicPr>
          <p:cNvPr id="20" name="Picture 19">
            <a:extLst>
              <a:ext uri="{FF2B5EF4-FFF2-40B4-BE49-F238E27FC236}">
                <a16:creationId xmlns:a16="http://schemas.microsoft.com/office/drawing/2014/main" id="{A1F92147-46E9-3712-15AE-F128BD475C63}"/>
              </a:ext>
            </a:extLst>
          </p:cNvPr>
          <p:cNvPicPr>
            <a:picLocks noChangeAspect="1"/>
          </p:cNvPicPr>
          <p:nvPr/>
        </p:nvPicPr>
        <p:blipFill>
          <a:blip r:embed="rId10"/>
          <a:stretch>
            <a:fillRect/>
          </a:stretch>
        </p:blipFill>
        <p:spPr>
          <a:xfrm>
            <a:off x="10574882" y="4670171"/>
            <a:ext cx="1237221" cy="589153"/>
          </a:xfrm>
          <a:prstGeom prst="rect">
            <a:avLst/>
          </a:prstGeom>
        </p:spPr>
      </p:pic>
      <p:pic>
        <p:nvPicPr>
          <p:cNvPr id="22" name="Picture 21">
            <a:extLst>
              <a:ext uri="{FF2B5EF4-FFF2-40B4-BE49-F238E27FC236}">
                <a16:creationId xmlns:a16="http://schemas.microsoft.com/office/drawing/2014/main" id="{6D621087-5B7A-0A4B-F471-74E10D89D39A}"/>
              </a:ext>
            </a:extLst>
          </p:cNvPr>
          <p:cNvPicPr>
            <a:picLocks noChangeAspect="1"/>
          </p:cNvPicPr>
          <p:nvPr/>
        </p:nvPicPr>
        <p:blipFill>
          <a:blip r:embed="rId11"/>
          <a:stretch>
            <a:fillRect/>
          </a:stretch>
        </p:blipFill>
        <p:spPr>
          <a:xfrm>
            <a:off x="10159999" y="2414536"/>
            <a:ext cx="1659577" cy="559255"/>
          </a:xfrm>
          <a:prstGeom prst="rect">
            <a:avLst/>
          </a:prstGeom>
        </p:spPr>
      </p:pic>
      <p:pic>
        <p:nvPicPr>
          <p:cNvPr id="24" name="Picture 23">
            <a:extLst>
              <a:ext uri="{FF2B5EF4-FFF2-40B4-BE49-F238E27FC236}">
                <a16:creationId xmlns:a16="http://schemas.microsoft.com/office/drawing/2014/main" id="{B34866F9-EB47-D78A-C2B8-89D86D0E6B6D}"/>
              </a:ext>
            </a:extLst>
          </p:cNvPr>
          <p:cNvPicPr>
            <a:picLocks noChangeAspect="1"/>
          </p:cNvPicPr>
          <p:nvPr/>
        </p:nvPicPr>
        <p:blipFill>
          <a:blip r:embed="rId12"/>
          <a:stretch>
            <a:fillRect/>
          </a:stretch>
        </p:blipFill>
        <p:spPr>
          <a:xfrm>
            <a:off x="8399902" y="5181694"/>
            <a:ext cx="1760097" cy="282404"/>
          </a:xfrm>
          <a:prstGeom prst="rect">
            <a:avLst/>
          </a:prstGeom>
        </p:spPr>
      </p:pic>
      <p:pic>
        <p:nvPicPr>
          <p:cNvPr id="26" name="Picture 25">
            <a:extLst>
              <a:ext uri="{FF2B5EF4-FFF2-40B4-BE49-F238E27FC236}">
                <a16:creationId xmlns:a16="http://schemas.microsoft.com/office/drawing/2014/main" id="{6EFECCD7-5909-08FC-CF5C-8C82D763C49C}"/>
              </a:ext>
            </a:extLst>
          </p:cNvPr>
          <p:cNvPicPr>
            <a:picLocks noChangeAspect="1"/>
          </p:cNvPicPr>
          <p:nvPr/>
        </p:nvPicPr>
        <p:blipFill>
          <a:blip r:embed="rId13"/>
          <a:stretch>
            <a:fillRect/>
          </a:stretch>
        </p:blipFill>
        <p:spPr>
          <a:xfrm>
            <a:off x="8399903" y="3946855"/>
            <a:ext cx="1760096" cy="433912"/>
          </a:xfrm>
          <a:prstGeom prst="rect">
            <a:avLst/>
          </a:prstGeom>
        </p:spPr>
      </p:pic>
      <p:pic>
        <p:nvPicPr>
          <p:cNvPr id="28" name="Picture 27">
            <a:extLst>
              <a:ext uri="{FF2B5EF4-FFF2-40B4-BE49-F238E27FC236}">
                <a16:creationId xmlns:a16="http://schemas.microsoft.com/office/drawing/2014/main" id="{A2582F74-C626-728B-16EB-8E8203707BCB}"/>
              </a:ext>
            </a:extLst>
          </p:cNvPr>
          <p:cNvPicPr>
            <a:picLocks noChangeAspect="1"/>
          </p:cNvPicPr>
          <p:nvPr/>
        </p:nvPicPr>
        <p:blipFill>
          <a:blip r:embed="rId14"/>
          <a:stretch>
            <a:fillRect/>
          </a:stretch>
        </p:blipFill>
        <p:spPr>
          <a:xfrm>
            <a:off x="10710923" y="2183130"/>
            <a:ext cx="1047690" cy="393763"/>
          </a:xfrm>
          <a:prstGeom prst="rect">
            <a:avLst/>
          </a:prstGeom>
        </p:spPr>
      </p:pic>
      <p:pic>
        <p:nvPicPr>
          <p:cNvPr id="30" name="Picture 29">
            <a:extLst>
              <a:ext uri="{FF2B5EF4-FFF2-40B4-BE49-F238E27FC236}">
                <a16:creationId xmlns:a16="http://schemas.microsoft.com/office/drawing/2014/main" id="{DDE3CA8E-77E3-D178-D95A-E166C0757C22}"/>
              </a:ext>
            </a:extLst>
          </p:cNvPr>
          <p:cNvPicPr>
            <a:picLocks noChangeAspect="1"/>
          </p:cNvPicPr>
          <p:nvPr/>
        </p:nvPicPr>
        <p:blipFill>
          <a:blip r:embed="rId15"/>
          <a:stretch>
            <a:fillRect/>
          </a:stretch>
        </p:blipFill>
        <p:spPr>
          <a:xfrm>
            <a:off x="10371512" y="5362886"/>
            <a:ext cx="1440591" cy="629311"/>
          </a:xfrm>
          <a:prstGeom prst="rect">
            <a:avLst/>
          </a:prstGeom>
        </p:spPr>
      </p:pic>
      <p:pic>
        <p:nvPicPr>
          <p:cNvPr id="32" name="Picture 31">
            <a:extLst>
              <a:ext uri="{FF2B5EF4-FFF2-40B4-BE49-F238E27FC236}">
                <a16:creationId xmlns:a16="http://schemas.microsoft.com/office/drawing/2014/main" id="{2127826B-F9FD-EE28-4ABC-7B4FD74AC377}"/>
              </a:ext>
            </a:extLst>
          </p:cNvPr>
          <p:cNvPicPr>
            <a:picLocks noChangeAspect="1"/>
          </p:cNvPicPr>
          <p:nvPr/>
        </p:nvPicPr>
        <p:blipFill>
          <a:blip r:embed="rId16"/>
          <a:stretch>
            <a:fillRect/>
          </a:stretch>
        </p:blipFill>
        <p:spPr>
          <a:xfrm>
            <a:off x="10750283" y="3985251"/>
            <a:ext cx="1069294" cy="596337"/>
          </a:xfrm>
          <a:prstGeom prst="rect">
            <a:avLst/>
          </a:prstGeom>
        </p:spPr>
      </p:pic>
      <p:pic>
        <p:nvPicPr>
          <p:cNvPr id="34" name="Picture 33">
            <a:extLst>
              <a:ext uri="{FF2B5EF4-FFF2-40B4-BE49-F238E27FC236}">
                <a16:creationId xmlns:a16="http://schemas.microsoft.com/office/drawing/2014/main" id="{3B9C7AA1-B0A2-C9EB-509D-7706130AE151}"/>
              </a:ext>
            </a:extLst>
          </p:cNvPr>
          <p:cNvPicPr>
            <a:picLocks noChangeAspect="1"/>
          </p:cNvPicPr>
          <p:nvPr/>
        </p:nvPicPr>
        <p:blipFill>
          <a:blip r:embed="rId17"/>
          <a:stretch>
            <a:fillRect/>
          </a:stretch>
        </p:blipFill>
        <p:spPr>
          <a:xfrm>
            <a:off x="10750283" y="3049198"/>
            <a:ext cx="1069294" cy="810324"/>
          </a:xfrm>
          <a:prstGeom prst="rect">
            <a:avLst/>
          </a:prstGeom>
        </p:spPr>
      </p:pic>
      <p:sp>
        <p:nvSpPr>
          <p:cNvPr id="6" name="Content Placeholder 15">
            <a:extLst>
              <a:ext uri="{FF2B5EF4-FFF2-40B4-BE49-F238E27FC236}">
                <a16:creationId xmlns:a16="http://schemas.microsoft.com/office/drawing/2014/main" id="{3A23D7F7-FD45-7181-1951-D6A2ACBDEC42}"/>
              </a:ext>
            </a:extLst>
          </p:cNvPr>
          <p:cNvSpPr txBox="1">
            <a:spLocks/>
          </p:cNvSpPr>
          <p:nvPr/>
        </p:nvSpPr>
        <p:spPr>
          <a:xfrm>
            <a:off x="365084" y="2135962"/>
            <a:ext cx="5144653" cy="396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R="0" lvl="0" fontAlgn="auto">
              <a:lnSpc>
                <a:spcPct val="70000"/>
              </a:lnSpc>
              <a:spcAft>
                <a:spcPts val="600"/>
              </a:spcAft>
              <a:buClrTx/>
              <a:buSzTx/>
              <a:tabLst/>
              <a:defRPr/>
            </a:pPr>
            <a:r>
              <a:rPr lang="en-GB" dirty="0">
                <a:solidFill>
                  <a:schemeClr val="bg1"/>
                </a:solidFill>
                <a:latin typeface="Century Gothic" panose="020B0502020202020204" pitchFamily="34" charset="0"/>
              </a:rPr>
              <a:t>Twelve Local Authorities, Three VCS organisations</a:t>
            </a:r>
          </a:p>
          <a:p>
            <a:pPr marR="0" lvl="0" fontAlgn="auto">
              <a:lnSpc>
                <a:spcPct val="70000"/>
              </a:lnSpc>
              <a:spcAft>
                <a:spcPts val="600"/>
              </a:spcAft>
              <a:buClrTx/>
              <a:buSzTx/>
              <a:tabLst/>
              <a:defRPr/>
            </a:pPr>
            <a:r>
              <a:rPr lang="en-GB" dirty="0">
                <a:solidFill>
                  <a:schemeClr val="bg1"/>
                </a:solidFill>
                <a:latin typeface="Century Gothic" panose="020B0502020202020204" pitchFamily="34" charset="0"/>
              </a:rPr>
              <a:t>Six half-day online sessions between February 2023 and February 2024</a:t>
            </a:r>
          </a:p>
          <a:p>
            <a:pPr marR="0" lvl="0" fontAlgn="auto">
              <a:lnSpc>
                <a:spcPct val="70000"/>
              </a:lnSpc>
              <a:spcAft>
                <a:spcPts val="0"/>
              </a:spcAft>
              <a:buClrTx/>
              <a:buSzTx/>
              <a:tabLst/>
              <a:defRPr/>
            </a:pPr>
            <a:r>
              <a:rPr lang="en-GB" dirty="0">
                <a:solidFill>
                  <a:schemeClr val="bg1"/>
                </a:solidFill>
                <a:latin typeface="Century Gothic" panose="020B0502020202020204" pitchFamily="34" charset="0"/>
              </a:rPr>
              <a:t>Each participant asked to identify a specific project to work on – e.g. building relationships between young parents or developing a Lifelong Links service. </a:t>
            </a:r>
          </a:p>
          <a:p>
            <a:pPr marR="0" lvl="0" fontAlgn="auto">
              <a:lnSpc>
                <a:spcPct val="70000"/>
              </a:lnSpc>
              <a:spcAft>
                <a:spcPts val="0"/>
              </a:spcAft>
              <a:buClrTx/>
              <a:buSzTx/>
              <a:tabLst/>
              <a:defRPr/>
            </a:pPr>
            <a:r>
              <a:rPr lang="en-GB" dirty="0">
                <a:solidFill>
                  <a:schemeClr val="bg1"/>
                </a:solidFill>
                <a:latin typeface="Century Gothic" panose="020B0502020202020204" pitchFamily="34" charset="0"/>
              </a:rPr>
              <a:t>Each session included some input, some time for discussion in breakout groups, and time for action planning.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7543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2F16-061B-C975-B234-4FBAF2D7A269}"/>
              </a:ext>
            </a:extLst>
          </p:cNvPr>
          <p:cNvSpPr>
            <a:spLocks noGrp="1"/>
          </p:cNvSpPr>
          <p:nvPr>
            <p:ph type="title"/>
          </p:nvPr>
        </p:nvSpPr>
        <p:spPr>
          <a:xfrm>
            <a:off x="2622812" y="301796"/>
            <a:ext cx="8610600" cy="990558"/>
          </a:xfrm>
        </p:spPr>
        <p:txBody>
          <a:bodyPr>
            <a:normAutofit/>
          </a:bodyPr>
          <a:lstStyle/>
          <a:p>
            <a:r>
              <a:rPr lang="en-GB" sz="4000" cap="all" dirty="0">
                <a:latin typeface="Century Gothic (Headings)"/>
              </a:rPr>
              <a:t>Inputs: young people’s views</a:t>
            </a:r>
          </a:p>
        </p:txBody>
      </p:sp>
      <p:sp>
        <p:nvSpPr>
          <p:cNvPr id="10" name="Content Placeholder 2">
            <a:extLst>
              <a:ext uri="{FF2B5EF4-FFF2-40B4-BE49-F238E27FC236}">
                <a16:creationId xmlns:a16="http://schemas.microsoft.com/office/drawing/2014/main" id="{82E83573-EFB7-4337-D2B3-042F479A4777}"/>
              </a:ext>
            </a:extLst>
          </p:cNvPr>
          <p:cNvSpPr txBox="1">
            <a:spLocks/>
          </p:cNvSpPr>
          <p:nvPr/>
        </p:nvSpPr>
        <p:spPr>
          <a:xfrm>
            <a:off x="6096000" y="2194559"/>
            <a:ext cx="451485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lnSpc>
                <a:spcPct val="110000"/>
              </a:lnSpc>
              <a:spcBef>
                <a:spcPts val="600"/>
              </a:spcBef>
              <a:spcAft>
                <a:spcPts val="600"/>
              </a:spcAft>
              <a:buFont typeface="Arial" panose="020B0604020202020204" pitchFamily="34" charset="0"/>
              <a:buNone/>
            </a:pPr>
            <a:endParaRPr lang="en-GB" sz="2000" dirty="0"/>
          </a:p>
        </p:txBody>
      </p:sp>
      <p:pic>
        <p:nvPicPr>
          <p:cNvPr id="4" name="Picture 3">
            <a:extLst>
              <a:ext uri="{FF2B5EF4-FFF2-40B4-BE49-F238E27FC236}">
                <a16:creationId xmlns:a16="http://schemas.microsoft.com/office/drawing/2014/main" id="{F2F704AB-145E-92CC-79DD-1FE174D0FE44}"/>
              </a:ext>
            </a:extLst>
          </p:cNvPr>
          <p:cNvPicPr>
            <a:picLocks noChangeAspect="1"/>
          </p:cNvPicPr>
          <p:nvPr/>
        </p:nvPicPr>
        <p:blipFill>
          <a:blip r:embed="rId3"/>
          <a:stretch>
            <a:fillRect/>
          </a:stretch>
        </p:blipFill>
        <p:spPr>
          <a:xfrm>
            <a:off x="7984259" y="2194559"/>
            <a:ext cx="3290466" cy="3003990"/>
          </a:xfrm>
          <a:prstGeom prst="rect">
            <a:avLst/>
          </a:prstGeom>
          <a:ln>
            <a:solidFill>
              <a:schemeClr val="accent1"/>
            </a:solidFill>
          </a:ln>
        </p:spPr>
      </p:pic>
      <p:sp>
        <p:nvSpPr>
          <p:cNvPr id="5" name="Content Placeholder 15">
            <a:extLst>
              <a:ext uri="{FF2B5EF4-FFF2-40B4-BE49-F238E27FC236}">
                <a16:creationId xmlns:a16="http://schemas.microsoft.com/office/drawing/2014/main" id="{D8F4408F-E567-F36B-D155-502A87C874F2}"/>
              </a:ext>
            </a:extLst>
          </p:cNvPr>
          <p:cNvSpPr txBox="1">
            <a:spLocks/>
          </p:cNvSpPr>
          <p:nvPr/>
        </p:nvSpPr>
        <p:spPr>
          <a:xfrm>
            <a:off x="319245" y="1292354"/>
            <a:ext cx="7665014" cy="52638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10000"/>
              </a:lnSpc>
              <a:spcBef>
                <a:spcPts val="600"/>
              </a:spcBef>
              <a:spcAft>
                <a:spcPts val="600"/>
              </a:spcAft>
              <a:buFont typeface="Arial" panose="020B0604020202020204" pitchFamily="34" charset="0"/>
              <a:buNone/>
            </a:pPr>
            <a:r>
              <a:rPr lang="en-GB" sz="2400" b="1" dirty="0">
                <a:solidFill>
                  <a:schemeClr val="tx1"/>
                </a:solidFill>
                <a:latin typeface="Century Gothic" panose="020B0502020202020204" pitchFamily="34" charset="0"/>
              </a:rPr>
              <a:t>Learning from the Coram Bright Spots Survey </a:t>
            </a:r>
          </a:p>
          <a:p>
            <a:r>
              <a:rPr lang="en-US" sz="2400" dirty="0">
                <a:solidFill>
                  <a:schemeClr val="tx1"/>
                </a:solidFill>
                <a:latin typeface="Century Gothic" panose="020B0502020202020204" pitchFamily="34" charset="0"/>
              </a:rPr>
              <a:t>For all young people having good friends and trusting and supportive relationships were really important. This included trusted carers and social workers.</a:t>
            </a:r>
            <a:r>
              <a:rPr lang="en-GB" sz="2400" dirty="0">
                <a:solidFill>
                  <a:schemeClr val="tx1"/>
                </a:solidFill>
                <a:latin typeface="Century Gothic" panose="020B0502020202020204" pitchFamily="34" charset="0"/>
              </a:rPr>
              <a:t> How can transition plans see young people as relational beings and prioritise the relationships that matter to them? </a:t>
            </a:r>
          </a:p>
          <a:p>
            <a:r>
              <a:rPr lang="en-GB" sz="2400" dirty="0">
                <a:solidFill>
                  <a:schemeClr val="tx1"/>
                </a:solidFill>
                <a:latin typeface="Century Gothic" panose="020B0502020202020204" pitchFamily="34" charset="0"/>
              </a:rPr>
              <a:t>Discussion: Should we be focusing on interdependence, rather than independence?</a:t>
            </a:r>
          </a:p>
          <a:p>
            <a:pPr marL="0" marR="0" lvl="0" indent="0" algn="l" defTabSz="457200" rtl="0" eaLnBrk="1" fontAlgn="auto" latinLnBrk="0" hangingPunct="1">
              <a:lnSpc>
                <a:spcPct val="110000"/>
              </a:lnSpc>
              <a:spcBef>
                <a:spcPts val="600"/>
              </a:spcBef>
              <a:spcAft>
                <a:spcPts val="60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Learning from a young person’s story</a:t>
            </a:r>
          </a:p>
          <a:p>
            <a:pPr>
              <a:defRPr/>
            </a:pPr>
            <a:r>
              <a:rPr lang="en-US" sz="2400" dirty="0">
                <a:solidFill>
                  <a:schemeClr val="tx1"/>
                </a:solidFill>
                <a:latin typeface="Century Gothic" panose="020B0502020202020204" pitchFamily="34" charset="0"/>
              </a:rPr>
              <a:t>He’d been in prison and thought no-one cared. His PA was his only connection to the outside world. They wrote regularly, found his interests, and sent photos and information about them. </a:t>
            </a:r>
          </a:p>
          <a:p>
            <a:pPr>
              <a:defRPr/>
            </a:pPr>
            <a:r>
              <a:rPr lang="en-GB" sz="2400" dirty="0">
                <a:solidFill>
                  <a:schemeClr val="tx1"/>
                </a:solidFill>
                <a:latin typeface="Century Gothic" panose="020B0502020202020204" pitchFamily="34" charset="0"/>
              </a:rPr>
              <a:t>His PA sent him a birthday card – the only one he received. He said he would never be able to explain how much the sound of that card being pushed through the door meant to him. </a:t>
            </a:r>
          </a:p>
          <a:p>
            <a:endParaRPr lang="en-US" sz="2400" dirty="0">
              <a:solidFill>
                <a:schemeClr val="bg1"/>
              </a:solidFill>
            </a:endParaRPr>
          </a:p>
        </p:txBody>
      </p:sp>
    </p:spTree>
    <p:extLst>
      <p:ext uri="{BB962C8B-B14F-4D97-AF65-F5344CB8AC3E}">
        <p14:creationId xmlns:p14="http://schemas.microsoft.com/office/powerpoint/2010/main" val="340908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2F16-061B-C975-B234-4FBAF2D7A269}"/>
              </a:ext>
            </a:extLst>
          </p:cNvPr>
          <p:cNvSpPr>
            <a:spLocks noGrp="1"/>
          </p:cNvSpPr>
          <p:nvPr>
            <p:ph type="title"/>
          </p:nvPr>
        </p:nvSpPr>
        <p:spPr>
          <a:xfrm>
            <a:off x="2547190" y="242894"/>
            <a:ext cx="8610600" cy="792843"/>
          </a:xfrm>
        </p:spPr>
        <p:txBody>
          <a:bodyPr>
            <a:normAutofit/>
          </a:bodyPr>
          <a:lstStyle/>
          <a:p>
            <a:pPr algn="r"/>
            <a:r>
              <a:rPr lang="en-GB" sz="4000" cap="all" dirty="0">
                <a:latin typeface="Century Gothic (Headings)"/>
              </a:rPr>
              <a:t>inputs: frameworks</a:t>
            </a:r>
          </a:p>
        </p:txBody>
      </p:sp>
      <p:sp>
        <p:nvSpPr>
          <p:cNvPr id="16" name="Content Placeholder 15">
            <a:extLst>
              <a:ext uri="{FF2B5EF4-FFF2-40B4-BE49-F238E27FC236}">
                <a16:creationId xmlns:a16="http://schemas.microsoft.com/office/drawing/2014/main" id="{E4A50DC3-E0BE-845A-6DC7-F9F414E2C944}"/>
              </a:ext>
            </a:extLst>
          </p:cNvPr>
          <p:cNvSpPr>
            <a:spLocks noGrp="1"/>
          </p:cNvSpPr>
          <p:nvPr>
            <p:ph idx="1"/>
          </p:nvPr>
        </p:nvSpPr>
        <p:spPr>
          <a:xfrm>
            <a:off x="223893" y="1137943"/>
            <a:ext cx="6995769" cy="5207087"/>
          </a:xfrm>
        </p:spPr>
        <p:txBody>
          <a:bodyPr>
            <a:normAutofit fontScale="85000" lnSpcReduction="20000"/>
          </a:bodyPr>
          <a:lstStyle/>
          <a:p>
            <a:pPr marL="0" indent="0">
              <a:spcAft>
                <a:spcPts val="600"/>
              </a:spcAft>
              <a:buNone/>
            </a:pPr>
            <a:r>
              <a:rPr lang="en-GB" sz="2600" b="1" dirty="0">
                <a:latin typeface="Century Gothic" panose="020B0502020202020204" pitchFamily="34" charset="0"/>
              </a:rPr>
              <a:t>The Relational Universe</a:t>
            </a:r>
          </a:p>
          <a:p>
            <a:pPr>
              <a:spcAft>
                <a:spcPts val="600"/>
              </a:spcAft>
            </a:pPr>
            <a:r>
              <a:rPr lang="en-GB" sz="2600" dirty="0">
                <a:latin typeface="Century Gothic" panose="020B0502020202020204" pitchFamily="34" charset="0"/>
                <a:sym typeface="Century Gothic"/>
              </a:rPr>
              <a:t>The Relational Universe visualises who is in our lives and how they are connected. The constellation can help us better understand different relationships, recognise that we’re all interdependent, and explore how we can strengthen relationships. </a:t>
            </a:r>
          </a:p>
          <a:p>
            <a:pPr marL="0" indent="0">
              <a:lnSpc>
                <a:spcPct val="110000"/>
              </a:lnSpc>
              <a:spcBef>
                <a:spcPts val="600"/>
              </a:spcBef>
              <a:spcAft>
                <a:spcPts val="600"/>
              </a:spcAft>
              <a:buFont typeface="Arial" panose="020B0604020202020204" pitchFamily="34" charset="0"/>
              <a:buNone/>
            </a:pPr>
            <a:r>
              <a:rPr lang="en-GB" sz="2600" b="1" dirty="0">
                <a:solidFill>
                  <a:schemeClr val="tx1"/>
                </a:solidFill>
                <a:latin typeface="Century Gothic" panose="020B0502020202020204" pitchFamily="34" charset="0"/>
              </a:rPr>
              <a:t>A framework for thinking: the 3Ps model </a:t>
            </a:r>
          </a:p>
          <a:p>
            <a:r>
              <a:rPr lang="en-GB" sz="2600" dirty="0">
                <a:solidFill>
                  <a:schemeClr val="tx1"/>
                </a:solidFill>
                <a:latin typeface="Century Gothic" panose="020B0502020202020204" pitchFamily="34" charset="0"/>
              </a:rPr>
              <a:t>The 3 Ps model is a way to think about the </a:t>
            </a:r>
            <a:r>
              <a:rPr lang="en-GB" sz="2600" b="1" dirty="0">
                <a:solidFill>
                  <a:schemeClr val="tx1"/>
                </a:solidFill>
                <a:latin typeface="Century Gothic" panose="020B0502020202020204" pitchFamily="34" charset="0"/>
              </a:rPr>
              <a:t>professional, personal and private self. </a:t>
            </a:r>
            <a:endParaRPr lang="en-GB" sz="2600" dirty="0">
              <a:solidFill>
                <a:schemeClr val="tx1"/>
              </a:solidFill>
              <a:latin typeface="Century Gothic" panose="020B0502020202020204" pitchFamily="34" charset="0"/>
            </a:endParaRPr>
          </a:p>
          <a:p>
            <a:r>
              <a:rPr lang="en-GB" sz="2600" dirty="0">
                <a:solidFill>
                  <a:schemeClr val="tx1"/>
                </a:solidFill>
                <a:latin typeface="Century Gothic" panose="020B0502020202020204" pitchFamily="34" charset="0"/>
              </a:rPr>
              <a:t>Building authentic relationships with young people is critical to the work, because they need to know they can trust their worker. The 3Ps model helps us understand that we can’t be professional without being personal, so we have to be both.</a:t>
            </a:r>
          </a:p>
          <a:p>
            <a:r>
              <a:rPr lang="en-GB" sz="2600" dirty="0">
                <a:solidFill>
                  <a:schemeClr val="tx1"/>
                </a:solidFill>
                <a:latin typeface="Century Gothic" panose="020B0502020202020204" pitchFamily="34" charset="0"/>
              </a:rPr>
              <a:t>We should avoid sharing the private self – those parts of us that should rightly remain private.</a:t>
            </a:r>
            <a:endParaRPr lang="en-GB" sz="2200" dirty="0">
              <a:latin typeface="Century Gothic" panose="020B0502020202020204" pitchFamily="34" charset="0"/>
            </a:endParaRPr>
          </a:p>
        </p:txBody>
      </p:sp>
      <p:sp>
        <p:nvSpPr>
          <p:cNvPr id="10" name="Content Placeholder 2">
            <a:extLst>
              <a:ext uri="{FF2B5EF4-FFF2-40B4-BE49-F238E27FC236}">
                <a16:creationId xmlns:a16="http://schemas.microsoft.com/office/drawing/2014/main" id="{82E83573-EFB7-4337-D2B3-042F479A4777}"/>
              </a:ext>
            </a:extLst>
          </p:cNvPr>
          <p:cNvSpPr txBox="1">
            <a:spLocks/>
          </p:cNvSpPr>
          <p:nvPr/>
        </p:nvSpPr>
        <p:spPr>
          <a:xfrm>
            <a:off x="6096000" y="2194559"/>
            <a:ext cx="451485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lnSpc>
                <a:spcPct val="110000"/>
              </a:lnSpc>
              <a:spcBef>
                <a:spcPts val="600"/>
              </a:spcBef>
              <a:spcAft>
                <a:spcPts val="600"/>
              </a:spcAft>
              <a:buFont typeface="Arial" panose="020B0604020202020204" pitchFamily="34" charset="0"/>
              <a:buNone/>
            </a:pPr>
            <a:endParaRPr lang="en-GB" sz="2000" dirty="0"/>
          </a:p>
        </p:txBody>
      </p:sp>
      <p:pic>
        <p:nvPicPr>
          <p:cNvPr id="4" name="Picture 3">
            <a:extLst>
              <a:ext uri="{FF2B5EF4-FFF2-40B4-BE49-F238E27FC236}">
                <a16:creationId xmlns:a16="http://schemas.microsoft.com/office/drawing/2014/main" id="{1DF81D23-812E-599F-1344-94A87917A7E7}"/>
              </a:ext>
            </a:extLst>
          </p:cNvPr>
          <p:cNvPicPr>
            <a:picLocks noChangeAspect="1"/>
          </p:cNvPicPr>
          <p:nvPr/>
        </p:nvPicPr>
        <p:blipFill>
          <a:blip r:embed="rId3"/>
          <a:stretch>
            <a:fillRect/>
          </a:stretch>
        </p:blipFill>
        <p:spPr>
          <a:xfrm>
            <a:off x="7384472" y="2037018"/>
            <a:ext cx="3689928" cy="2073840"/>
          </a:xfrm>
          <a:prstGeom prst="rect">
            <a:avLst/>
          </a:prstGeom>
        </p:spPr>
      </p:pic>
      <p:pic>
        <p:nvPicPr>
          <p:cNvPr id="6" name="Picture 5">
            <a:extLst>
              <a:ext uri="{FF2B5EF4-FFF2-40B4-BE49-F238E27FC236}">
                <a16:creationId xmlns:a16="http://schemas.microsoft.com/office/drawing/2014/main" id="{FE3EDCE7-FF94-57C4-F8D1-8465C81698FD}"/>
              </a:ext>
            </a:extLst>
          </p:cNvPr>
          <p:cNvPicPr>
            <a:picLocks noChangeAspect="1"/>
          </p:cNvPicPr>
          <p:nvPr/>
        </p:nvPicPr>
        <p:blipFill>
          <a:blip r:embed="rId4"/>
          <a:stretch>
            <a:fillRect/>
          </a:stretch>
        </p:blipFill>
        <p:spPr>
          <a:xfrm>
            <a:off x="7384472" y="4268399"/>
            <a:ext cx="3689928" cy="2076631"/>
          </a:xfrm>
          <a:prstGeom prst="rect">
            <a:avLst/>
          </a:prstGeom>
        </p:spPr>
      </p:pic>
    </p:spTree>
    <p:extLst>
      <p:ext uri="{BB962C8B-B14F-4D97-AF65-F5344CB8AC3E}">
        <p14:creationId xmlns:p14="http://schemas.microsoft.com/office/powerpoint/2010/main" val="376909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2F16-061B-C975-B234-4FBAF2D7A269}"/>
              </a:ext>
            </a:extLst>
          </p:cNvPr>
          <p:cNvSpPr>
            <a:spLocks noGrp="1"/>
          </p:cNvSpPr>
          <p:nvPr>
            <p:ph type="title"/>
          </p:nvPr>
        </p:nvSpPr>
        <p:spPr>
          <a:xfrm>
            <a:off x="4366260" y="233596"/>
            <a:ext cx="6855722" cy="835253"/>
          </a:xfrm>
        </p:spPr>
        <p:txBody>
          <a:bodyPr>
            <a:normAutofit/>
          </a:bodyPr>
          <a:lstStyle/>
          <a:p>
            <a:pPr algn="r"/>
            <a:r>
              <a:rPr lang="en-GB" sz="4000" cap="all" dirty="0">
                <a:latin typeface="Century Gothic (Headings)"/>
              </a:rPr>
              <a:t>inputs: case studies</a:t>
            </a:r>
          </a:p>
        </p:txBody>
      </p:sp>
      <p:sp>
        <p:nvSpPr>
          <p:cNvPr id="10" name="Content Placeholder 2">
            <a:extLst>
              <a:ext uri="{FF2B5EF4-FFF2-40B4-BE49-F238E27FC236}">
                <a16:creationId xmlns:a16="http://schemas.microsoft.com/office/drawing/2014/main" id="{82E83573-EFB7-4337-D2B3-042F479A4777}"/>
              </a:ext>
            </a:extLst>
          </p:cNvPr>
          <p:cNvSpPr txBox="1">
            <a:spLocks/>
          </p:cNvSpPr>
          <p:nvPr/>
        </p:nvSpPr>
        <p:spPr>
          <a:xfrm>
            <a:off x="6096000" y="2194559"/>
            <a:ext cx="451485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lnSpc>
                <a:spcPct val="110000"/>
              </a:lnSpc>
              <a:spcBef>
                <a:spcPts val="600"/>
              </a:spcBef>
              <a:spcAft>
                <a:spcPts val="600"/>
              </a:spcAft>
              <a:buFont typeface="Arial" panose="020B0604020202020204" pitchFamily="34" charset="0"/>
              <a:buNone/>
            </a:pPr>
            <a:endParaRPr lang="en-GB" sz="2000" dirty="0"/>
          </a:p>
        </p:txBody>
      </p:sp>
      <p:sp>
        <p:nvSpPr>
          <p:cNvPr id="5" name="Content Placeholder 15">
            <a:extLst>
              <a:ext uri="{FF2B5EF4-FFF2-40B4-BE49-F238E27FC236}">
                <a16:creationId xmlns:a16="http://schemas.microsoft.com/office/drawing/2014/main" id="{D8F4408F-E567-F36B-D155-502A87C874F2}"/>
              </a:ext>
            </a:extLst>
          </p:cNvPr>
          <p:cNvSpPr txBox="1">
            <a:spLocks/>
          </p:cNvSpPr>
          <p:nvPr/>
        </p:nvSpPr>
        <p:spPr>
          <a:xfrm>
            <a:off x="323172" y="1068849"/>
            <a:ext cx="10287678" cy="4917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dirty="0">
                <a:solidFill>
                  <a:schemeClr val="tx1"/>
                </a:solidFill>
                <a:latin typeface="Century Gothic" panose="020B0502020202020204" pitchFamily="34" charset="0"/>
              </a:rPr>
              <a:t>Input: Camden’s Relational Activism Approach</a:t>
            </a:r>
          </a:p>
          <a:p>
            <a:r>
              <a:rPr lang="en-GB" dirty="0">
                <a:solidFill>
                  <a:schemeClr val="tx1"/>
                </a:solidFill>
                <a:latin typeface="Century Gothic" panose="020B0502020202020204" pitchFamily="34" charset="0"/>
              </a:rPr>
              <a:t>This has focused on building a system based on love. It encouraged us that it is possible to develop a way of working in children’s social care that is more relational and human.</a:t>
            </a:r>
          </a:p>
          <a:p>
            <a:pPr marL="0" indent="0">
              <a:buNone/>
            </a:pPr>
            <a:r>
              <a:rPr lang="en-GB" b="1" dirty="0">
                <a:solidFill>
                  <a:schemeClr val="tx1"/>
                </a:solidFill>
                <a:latin typeface="Century Gothic" panose="020B0502020202020204" pitchFamily="34" charset="0"/>
              </a:rPr>
              <a:t>Input: Ways of thinking about assessing progress</a:t>
            </a:r>
          </a:p>
          <a:p>
            <a:r>
              <a:rPr lang="en-GB" dirty="0">
                <a:solidFill>
                  <a:schemeClr val="tx1"/>
                </a:solidFill>
                <a:latin typeface="Century Gothic" panose="020B0502020202020204" pitchFamily="34" charset="0"/>
              </a:rPr>
              <a:t>The </a:t>
            </a:r>
            <a:r>
              <a:rPr lang="en-GB" b="1" dirty="0">
                <a:solidFill>
                  <a:schemeClr val="tx1"/>
                </a:solidFill>
                <a:latin typeface="Century Gothic" panose="020B0502020202020204" pitchFamily="34" charset="0"/>
              </a:rPr>
              <a:t>Coram Voice Bright Spots </a:t>
            </a:r>
            <a:r>
              <a:rPr lang="en-GB" dirty="0">
                <a:solidFill>
                  <a:schemeClr val="tx1"/>
                </a:solidFill>
                <a:latin typeface="Century Gothic" panose="020B0502020202020204" pitchFamily="34" charset="0"/>
              </a:rPr>
              <a:t>survey asks about subjective wellbeing, including trusting supportive relationships, feelings of loneliness, and good friends. </a:t>
            </a:r>
            <a:r>
              <a:rPr lang="en-GB" b="1" dirty="0">
                <a:solidFill>
                  <a:schemeClr val="tx1"/>
                </a:solidFill>
                <a:latin typeface="Century Gothic" panose="020B0502020202020204" pitchFamily="34" charset="0"/>
              </a:rPr>
              <a:t>Blue Cabin </a:t>
            </a:r>
            <a:r>
              <a:rPr lang="en-GB" dirty="0">
                <a:solidFill>
                  <a:schemeClr val="tx1"/>
                </a:solidFill>
                <a:latin typeface="Century Gothic" panose="020B0502020202020204" pitchFamily="34" charset="0"/>
              </a:rPr>
              <a:t>were working with </a:t>
            </a:r>
            <a:r>
              <a:rPr lang="en-GB" b="1" dirty="0">
                <a:solidFill>
                  <a:schemeClr val="tx1"/>
                </a:solidFill>
                <a:latin typeface="Century Gothic" panose="020B0502020202020204" pitchFamily="34" charset="0"/>
              </a:rPr>
              <a:t>tialt.org </a:t>
            </a:r>
            <a:r>
              <a:rPr lang="en-GB" dirty="0">
                <a:solidFill>
                  <a:schemeClr val="tx1"/>
                </a:solidFill>
                <a:latin typeface="Century Gothic" panose="020B0502020202020204" pitchFamily="34" charset="0"/>
              </a:rPr>
              <a:t>on creative ways of assessing their impact, such as playlists, postcards, and artwork.  </a:t>
            </a:r>
          </a:p>
          <a:p>
            <a:pPr marL="0" indent="0">
              <a:lnSpc>
                <a:spcPct val="100000"/>
              </a:lnSpc>
              <a:buFont typeface="Arial" panose="020B0604020202020204" pitchFamily="34" charset="0"/>
              <a:buNone/>
            </a:pPr>
            <a:r>
              <a:rPr lang="en-GB" b="1" dirty="0">
                <a:solidFill>
                  <a:schemeClr val="tx1"/>
                </a:solidFill>
                <a:latin typeface="Century Gothic" panose="020B0502020202020204" pitchFamily="34" charset="0"/>
              </a:rPr>
              <a:t>Input: The Most Significant Change Approach</a:t>
            </a:r>
          </a:p>
          <a:p>
            <a:r>
              <a:rPr lang="en-US" dirty="0">
                <a:solidFill>
                  <a:schemeClr val="tx1"/>
                </a:solidFill>
                <a:latin typeface="Century Gothic" panose="020B0502020202020204" pitchFamily="34" charset="0"/>
              </a:rPr>
              <a:t>The Developing Evidence-Enriched Practice (DEEP) project draws on “Most Significant Change” methods. It asks people to tell stories about their experiences and encourages professionals to reflect together on what they’ve heard.  </a:t>
            </a:r>
            <a:r>
              <a:rPr lang="en-GB" dirty="0">
                <a:solidFill>
                  <a:schemeClr val="tx1"/>
                </a:solidFill>
                <a:latin typeface="Century Gothic" panose="020B0502020202020204" pitchFamily="34" charset="0"/>
              </a:rPr>
              <a:t>It deliberately seeks out different perspectives. </a:t>
            </a:r>
          </a:p>
          <a:p>
            <a:endParaRPr lang="en-GB" dirty="0">
              <a:solidFill>
                <a:schemeClr val="tx1"/>
              </a:solidFill>
              <a:latin typeface="Century Gothic" panose="020B0502020202020204" pitchFamily="34" charset="0"/>
            </a:endParaRPr>
          </a:p>
          <a:p>
            <a:endParaRPr lang="en-GB" dirty="0">
              <a:solidFill>
                <a:schemeClr val="tx1"/>
              </a:solidFill>
              <a:latin typeface="Century Gothic" panose="020B0502020202020204" pitchFamily="34" charset="0"/>
            </a:endParaRPr>
          </a:p>
        </p:txBody>
      </p:sp>
      <p:pic>
        <p:nvPicPr>
          <p:cNvPr id="3" name="Picture 2">
            <a:extLst>
              <a:ext uri="{FF2B5EF4-FFF2-40B4-BE49-F238E27FC236}">
                <a16:creationId xmlns:a16="http://schemas.microsoft.com/office/drawing/2014/main" id="{84011472-B3B0-26CD-CF21-0115A610A4DF}"/>
              </a:ext>
            </a:extLst>
          </p:cNvPr>
          <p:cNvPicPr>
            <a:picLocks noChangeAspect="1"/>
          </p:cNvPicPr>
          <p:nvPr/>
        </p:nvPicPr>
        <p:blipFill>
          <a:blip r:embed="rId3"/>
          <a:stretch>
            <a:fillRect/>
          </a:stretch>
        </p:blipFill>
        <p:spPr>
          <a:xfrm>
            <a:off x="10404478" y="4498706"/>
            <a:ext cx="1190713" cy="2309417"/>
          </a:xfrm>
          <a:prstGeom prst="rect">
            <a:avLst/>
          </a:prstGeom>
        </p:spPr>
      </p:pic>
    </p:spTree>
    <p:extLst>
      <p:ext uri="{BB962C8B-B14F-4D97-AF65-F5344CB8AC3E}">
        <p14:creationId xmlns:p14="http://schemas.microsoft.com/office/powerpoint/2010/main" val="120929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25BD-DD36-AB02-185F-4891F0FFF03B}"/>
              </a:ext>
            </a:extLst>
          </p:cNvPr>
          <p:cNvSpPr>
            <a:spLocks noGrp="1"/>
          </p:cNvSpPr>
          <p:nvPr>
            <p:ph type="title"/>
          </p:nvPr>
        </p:nvSpPr>
        <p:spPr>
          <a:xfrm>
            <a:off x="1293091" y="0"/>
            <a:ext cx="9961648" cy="1293028"/>
          </a:xfrm>
        </p:spPr>
        <p:txBody>
          <a:bodyPr>
            <a:normAutofit/>
          </a:bodyPr>
          <a:lstStyle/>
          <a:p>
            <a:r>
              <a:rPr lang="en-GB" dirty="0"/>
              <a:t>Project Example: Reflections from Bradford</a:t>
            </a:r>
          </a:p>
        </p:txBody>
      </p:sp>
      <p:graphicFrame>
        <p:nvGraphicFramePr>
          <p:cNvPr id="4" name="Content Placeholder 3">
            <a:extLst>
              <a:ext uri="{FF2B5EF4-FFF2-40B4-BE49-F238E27FC236}">
                <a16:creationId xmlns:a16="http://schemas.microsoft.com/office/drawing/2014/main" id="{8F68D87C-39D9-0A7C-E59D-B5086D130F4D}"/>
              </a:ext>
            </a:extLst>
          </p:cNvPr>
          <p:cNvGraphicFramePr>
            <a:graphicFrameLocks noGrp="1"/>
          </p:cNvGraphicFramePr>
          <p:nvPr>
            <p:ph idx="1"/>
            <p:extLst>
              <p:ext uri="{D42A27DB-BD31-4B8C-83A1-F6EECF244321}">
                <p14:modId xmlns:p14="http://schemas.microsoft.com/office/powerpoint/2010/main" val="2038904904"/>
              </p:ext>
            </p:extLst>
          </p:nvPr>
        </p:nvGraphicFramePr>
        <p:xfrm>
          <a:off x="434340" y="1073785"/>
          <a:ext cx="10820399" cy="4480560"/>
        </p:xfrm>
        <a:graphic>
          <a:graphicData uri="http://schemas.openxmlformats.org/drawingml/2006/table">
            <a:tbl>
              <a:tblPr firstRow="1" bandRow="1">
                <a:tableStyleId>{5C22544A-7EE6-4342-B048-85BDC9FD1C3A}</a:tableStyleId>
              </a:tblPr>
              <a:tblGrid>
                <a:gridCol w="1649627">
                  <a:extLst>
                    <a:ext uri="{9D8B030D-6E8A-4147-A177-3AD203B41FA5}">
                      <a16:colId xmlns:a16="http://schemas.microsoft.com/office/drawing/2014/main" val="2259368392"/>
                    </a:ext>
                  </a:extLst>
                </a:gridCol>
                <a:gridCol w="9170772">
                  <a:extLst>
                    <a:ext uri="{9D8B030D-6E8A-4147-A177-3AD203B41FA5}">
                      <a16:colId xmlns:a16="http://schemas.microsoft.com/office/drawing/2014/main" val="2864957170"/>
                    </a:ext>
                  </a:extLst>
                </a:gridCol>
              </a:tblGrid>
              <a:tr h="370840">
                <a:tc>
                  <a:txBody>
                    <a:bodyPr/>
                    <a:lstStyle/>
                    <a:p>
                      <a:r>
                        <a:rPr lang="en-GB" b="1" dirty="0"/>
                        <a:t>Participant’s Goal</a:t>
                      </a:r>
                    </a:p>
                  </a:txBody>
                  <a:tcPr>
                    <a:solidFill>
                      <a:schemeClr val="accent1">
                        <a:lumMod val="50000"/>
                      </a:schemeClr>
                    </a:solidFill>
                  </a:tcPr>
                </a:tc>
                <a:tc>
                  <a:txBody>
                    <a:bodyPr/>
                    <a:lstStyle/>
                    <a:p>
                      <a:r>
                        <a:rPr lang="en-GB" b="1" dirty="0"/>
                        <a:t>Reducing criminalisation of Bradford’s children in care and care leavers through improved relationship-based practice and trauma informed approaches between Leaving Care and Police colleagues </a:t>
                      </a:r>
                    </a:p>
                  </a:txBody>
                  <a:tcPr>
                    <a:solidFill>
                      <a:schemeClr val="accent1">
                        <a:lumMod val="50000"/>
                      </a:schemeClr>
                    </a:solidFill>
                  </a:tcPr>
                </a:tc>
                <a:extLst>
                  <a:ext uri="{0D108BD9-81ED-4DB2-BD59-A6C34878D82A}">
                    <a16:rowId xmlns:a16="http://schemas.microsoft.com/office/drawing/2014/main" val="2056263173"/>
                  </a:ext>
                </a:extLst>
              </a:tr>
              <a:tr h="370840">
                <a:tc>
                  <a:txBody>
                    <a:bodyPr/>
                    <a:lstStyle/>
                    <a:p>
                      <a:r>
                        <a:rPr lang="en-GB" dirty="0"/>
                        <a:t>Progress Made</a:t>
                      </a:r>
                    </a:p>
                  </a:txBody>
                  <a:tcPr/>
                </a:tc>
                <a:tc>
                  <a:txBody>
                    <a:bodyPr/>
                    <a:lstStyle/>
                    <a:p>
                      <a:r>
                        <a:rPr lang="en-GB" dirty="0"/>
                        <a:t>We have strengthened links relationships and links between the agencies involved. </a:t>
                      </a:r>
                    </a:p>
                    <a:p>
                      <a:r>
                        <a:rPr lang="en-GB" dirty="0"/>
                        <a:t>We have gained a better understanding of the number of care leavers involved with the YJS and probation. </a:t>
                      </a:r>
                    </a:p>
                    <a:p>
                      <a:r>
                        <a:rPr lang="en-GB" dirty="0"/>
                        <a:t>We launched a “10 point plan” within the leaving care service and placement providers. </a:t>
                      </a:r>
                    </a:p>
                    <a:p>
                      <a:r>
                        <a:rPr lang="en-GB" dirty="0"/>
                        <a:t>We have developed local safety planning processes where plans are co-produced with young people (18+) and the whole system/team around them. </a:t>
                      </a:r>
                    </a:p>
                  </a:txBody>
                  <a:tcPr/>
                </a:tc>
                <a:extLst>
                  <a:ext uri="{0D108BD9-81ED-4DB2-BD59-A6C34878D82A}">
                    <a16:rowId xmlns:a16="http://schemas.microsoft.com/office/drawing/2014/main" val="2238516381"/>
                  </a:ext>
                </a:extLst>
              </a:tr>
              <a:tr h="370840">
                <a:tc>
                  <a:txBody>
                    <a:bodyPr/>
                    <a:lstStyle/>
                    <a:p>
                      <a:r>
                        <a:rPr lang="en-GB" dirty="0"/>
                        <a:t>Young people’s views on impact</a:t>
                      </a:r>
                    </a:p>
                  </a:txBody>
                  <a:tcPr/>
                </a:tc>
                <a:tc>
                  <a:txBody>
                    <a:bodyPr/>
                    <a:lstStyle/>
                    <a:p>
                      <a:r>
                        <a:rPr lang="en-GB" dirty="0"/>
                        <a:t>We have devised a participation questionnaire and we will be obtaining young people’s views. It is unclear what difference this work has made and so we hope to use this to get their views. </a:t>
                      </a:r>
                    </a:p>
                  </a:txBody>
                  <a:tcPr/>
                </a:tc>
                <a:extLst>
                  <a:ext uri="{0D108BD9-81ED-4DB2-BD59-A6C34878D82A}">
                    <a16:rowId xmlns:a16="http://schemas.microsoft.com/office/drawing/2014/main" val="2642872291"/>
                  </a:ext>
                </a:extLst>
              </a:tr>
              <a:tr h="370840">
                <a:tc>
                  <a:txBody>
                    <a:bodyPr/>
                    <a:lstStyle/>
                    <a:p>
                      <a:r>
                        <a:rPr lang="en-GB" dirty="0"/>
                        <a:t>Professionals’ learning</a:t>
                      </a:r>
                    </a:p>
                  </a:txBody>
                  <a:tcPr/>
                </a:tc>
                <a:tc>
                  <a:txBody>
                    <a:bodyPr/>
                    <a:lstStyle/>
                    <a:p>
                      <a:r>
                        <a:rPr lang="en-GB" dirty="0"/>
                        <a:t>When we started, it was felt the plan was too broad, and so we narrowed to critical points and built on the plan. Having progressed through the plan there is much more work to do, and we can progress other areas such as delivering training with partners. </a:t>
                      </a:r>
                    </a:p>
                  </a:txBody>
                  <a:tcPr/>
                </a:tc>
                <a:extLst>
                  <a:ext uri="{0D108BD9-81ED-4DB2-BD59-A6C34878D82A}">
                    <a16:rowId xmlns:a16="http://schemas.microsoft.com/office/drawing/2014/main" val="2902101039"/>
                  </a:ext>
                </a:extLst>
              </a:tr>
            </a:tbl>
          </a:graphicData>
        </a:graphic>
      </p:graphicFrame>
    </p:spTree>
    <p:extLst>
      <p:ext uri="{BB962C8B-B14F-4D97-AF65-F5344CB8AC3E}">
        <p14:creationId xmlns:p14="http://schemas.microsoft.com/office/powerpoint/2010/main" val="482130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25BD-DD36-AB02-185F-4891F0FFF03B}"/>
              </a:ext>
            </a:extLst>
          </p:cNvPr>
          <p:cNvSpPr>
            <a:spLocks noGrp="1"/>
          </p:cNvSpPr>
          <p:nvPr>
            <p:ph type="title"/>
          </p:nvPr>
        </p:nvSpPr>
        <p:spPr>
          <a:xfrm>
            <a:off x="1237673" y="135723"/>
            <a:ext cx="9868477" cy="1293028"/>
          </a:xfrm>
        </p:spPr>
        <p:txBody>
          <a:bodyPr>
            <a:normAutofit fontScale="90000"/>
          </a:bodyPr>
          <a:lstStyle/>
          <a:p>
            <a:r>
              <a:rPr lang="en-GB" dirty="0"/>
              <a:t>Project Example: Reflections from Bradford (2)</a:t>
            </a:r>
          </a:p>
        </p:txBody>
      </p:sp>
      <p:graphicFrame>
        <p:nvGraphicFramePr>
          <p:cNvPr id="4" name="Content Placeholder 3">
            <a:extLst>
              <a:ext uri="{FF2B5EF4-FFF2-40B4-BE49-F238E27FC236}">
                <a16:creationId xmlns:a16="http://schemas.microsoft.com/office/drawing/2014/main" id="{8F68D87C-39D9-0A7C-E59D-B5086D130F4D}"/>
              </a:ext>
            </a:extLst>
          </p:cNvPr>
          <p:cNvGraphicFramePr>
            <a:graphicFrameLocks noGrp="1"/>
          </p:cNvGraphicFramePr>
          <p:nvPr>
            <p:ph idx="1"/>
            <p:extLst>
              <p:ext uri="{D42A27DB-BD31-4B8C-83A1-F6EECF244321}">
                <p14:modId xmlns:p14="http://schemas.microsoft.com/office/powerpoint/2010/main" val="1998872180"/>
              </p:ext>
            </p:extLst>
          </p:nvPr>
        </p:nvGraphicFramePr>
        <p:xfrm>
          <a:off x="359063" y="1316182"/>
          <a:ext cx="10820399" cy="5029200"/>
        </p:xfrm>
        <a:graphic>
          <a:graphicData uri="http://schemas.openxmlformats.org/drawingml/2006/table">
            <a:tbl>
              <a:tblPr firstRow="1" bandRow="1">
                <a:tableStyleId>{5C22544A-7EE6-4342-B048-85BDC9FD1C3A}</a:tableStyleId>
              </a:tblPr>
              <a:tblGrid>
                <a:gridCol w="1649627">
                  <a:extLst>
                    <a:ext uri="{9D8B030D-6E8A-4147-A177-3AD203B41FA5}">
                      <a16:colId xmlns:a16="http://schemas.microsoft.com/office/drawing/2014/main" val="2259368392"/>
                    </a:ext>
                  </a:extLst>
                </a:gridCol>
                <a:gridCol w="9170772">
                  <a:extLst>
                    <a:ext uri="{9D8B030D-6E8A-4147-A177-3AD203B41FA5}">
                      <a16:colId xmlns:a16="http://schemas.microsoft.com/office/drawing/2014/main" val="2864957170"/>
                    </a:ext>
                  </a:extLst>
                </a:gridCol>
              </a:tblGrid>
              <a:tr h="370840">
                <a:tc>
                  <a:txBody>
                    <a:bodyPr/>
                    <a:lstStyle/>
                    <a:p>
                      <a:r>
                        <a:rPr lang="en-GB" b="0" dirty="0"/>
                        <a:t>Enablers for progress </a:t>
                      </a:r>
                    </a:p>
                  </a:txBody>
                  <a:tcPr>
                    <a:solidFill>
                      <a:schemeClr val="accent1">
                        <a:lumMod val="50000"/>
                      </a:schemeClr>
                    </a:solidFill>
                  </a:tcPr>
                </a:tc>
                <a:tc>
                  <a:txBody>
                    <a:bodyPr/>
                    <a:lstStyle/>
                    <a:p>
                      <a:r>
                        <a:rPr lang="en-GB" b="0" dirty="0"/>
                        <a:t>It was helpful to narrow the plan from its original broad focus. </a:t>
                      </a:r>
                    </a:p>
                    <a:p>
                      <a:r>
                        <a:rPr lang="en-GB" b="0" dirty="0"/>
                        <a:t>There was a commitment to working together, and to share ideas. The LA, Probation and YJS have had consistent attendance. </a:t>
                      </a:r>
                    </a:p>
                    <a:p>
                      <a:r>
                        <a:rPr lang="en-GB" b="0" dirty="0"/>
                        <a:t>We drew on support from the police and placement coordination team to deliver the 10 point plan to understand the impact of criminalising our young people. </a:t>
                      </a:r>
                    </a:p>
                  </a:txBody>
                  <a:tcPr>
                    <a:solidFill>
                      <a:schemeClr val="accent1">
                        <a:lumMod val="50000"/>
                      </a:schemeClr>
                    </a:solidFill>
                  </a:tcPr>
                </a:tc>
                <a:extLst>
                  <a:ext uri="{0D108BD9-81ED-4DB2-BD59-A6C34878D82A}">
                    <a16:rowId xmlns:a16="http://schemas.microsoft.com/office/drawing/2014/main" val="2056263173"/>
                  </a:ext>
                </a:extLst>
              </a:tr>
              <a:tr h="370840">
                <a:tc>
                  <a:txBody>
                    <a:bodyPr/>
                    <a:lstStyle/>
                    <a:p>
                      <a:r>
                        <a:rPr lang="en-GB" dirty="0"/>
                        <a:t>Barriers to progress</a:t>
                      </a:r>
                    </a:p>
                  </a:txBody>
                  <a:tcPr/>
                </a:tc>
                <a:tc>
                  <a:txBody>
                    <a:bodyPr/>
                    <a:lstStyle/>
                    <a:p>
                      <a:r>
                        <a:rPr lang="en-GB" dirty="0"/>
                        <a:t>Staff movement – the police lead who was working on the project moved roles and we have not had police contribution since September 2023. </a:t>
                      </a:r>
                    </a:p>
                    <a:p>
                      <a:r>
                        <a:rPr lang="en-GB" dirty="0"/>
                        <a:t>Changes in service managers have also hampered getting sign-off for new ways of working. </a:t>
                      </a:r>
                    </a:p>
                    <a:p>
                      <a:r>
                        <a:rPr lang="en-GB" dirty="0"/>
                        <a:t>We feel we need to do more work to hear young people’s views. </a:t>
                      </a:r>
                    </a:p>
                    <a:p>
                      <a:r>
                        <a:rPr lang="en-GB" dirty="0"/>
                        <a:t>Time constraints have been an issue for all agencies. </a:t>
                      </a:r>
                    </a:p>
                  </a:txBody>
                  <a:tcPr/>
                </a:tc>
                <a:extLst>
                  <a:ext uri="{0D108BD9-81ED-4DB2-BD59-A6C34878D82A}">
                    <a16:rowId xmlns:a16="http://schemas.microsoft.com/office/drawing/2014/main" val="2238516381"/>
                  </a:ext>
                </a:extLst>
              </a:tr>
              <a:tr h="370840">
                <a:tc>
                  <a:txBody>
                    <a:bodyPr/>
                    <a:lstStyle/>
                    <a:p>
                      <a:r>
                        <a:rPr lang="en-GB" dirty="0"/>
                        <a:t>Contribution of the Peer Learning Programme</a:t>
                      </a:r>
                    </a:p>
                  </a:txBody>
                  <a:tcPr/>
                </a:tc>
                <a:tc>
                  <a:txBody>
                    <a:bodyPr/>
                    <a:lstStyle/>
                    <a:p>
                      <a:r>
                        <a:rPr lang="en-GB" dirty="0"/>
                        <a:t>The peer learning programme project has increased participation among agencies and provided knowledge of services to prevent criminality. </a:t>
                      </a:r>
                    </a:p>
                  </a:txBody>
                  <a:tcPr/>
                </a:tc>
                <a:extLst>
                  <a:ext uri="{0D108BD9-81ED-4DB2-BD59-A6C34878D82A}">
                    <a16:rowId xmlns:a16="http://schemas.microsoft.com/office/drawing/2014/main" val="2642872291"/>
                  </a:ext>
                </a:extLst>
              </a:tr>
              <a:tr h="370840">
                <a:tc>
                  <a:txBody>
                    <a:bodyPr/>
                    <a:lstStyle/>
                    <a:p>
                      <a:r>
                        <a:rPr lang="en-GB" dirty="0"/>
                        <a:t>Notes and Quotes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programme has strengthened relationships between those involved and has opened up discussions for ongoing and future working together. ”</a:t>
                      </a:r>
                    </a:p>
                    <a:p>
                      <a:endParaRPr lang="en-GB" dirty="0"/>
                    </a:p>
                  </a:txBody>
                  <a:tcPr/>
                </a:tc>
                <a:extLst>
                  <a:ext uri="{0D108BD9-81ED-4DB2-BD59-A6C34878D82A}">
                    <a16:rowId xmlns:a16="http://schemas.microsoft.com/office/drawing/2014/main" val="2902101039"/>
                  </a:ext>
                </a:extLst>
              </a:tr>
            </a:tbl>
          </a:graphicData>
        </a:graphic>
      </p:graphicFrame>
    </p:spTree>
    <p:extLst>
      <p:ext uri="{BB962C8B-B14F-4D97-AF65-F5344CB8AC3E}">
        <p14:creationId xmlns:p14="http://schemas.microsoft.com/office/powerpoint/2010/main" val="1764044451"/>
      </p:ext>
    </p:extLst>
  </p:cSld>
  <p:clrMapOvr>
    <a:masterClrMapping/>
  </p:clrMapOvr>
</p:sld>
</file>

<file path=ppt/theme/theme1.xml><?xml version="1.0" encoding="utf-8"?>
<a:theme xmlns:a="http://schemas.openxmlformats.org/drawingml/2006/main" name="2_Vapor Trail">
  <a:themeElements>
    <a:clrScheme name="Custom 1">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00683E"/>
      </a:hlink>
      <a:folHlink>
        <a:srgbClr val="00683E"/>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3_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3.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4.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6553B8F7BB54CB4981BC2BFCFBAF2" ma:contentTypeVersion="18" ma:contentTypeDescription="Create a new document." ma:contentTypeScope="" ma:versionID="355000c6bd2e65ced5c5328661b60052">
  <xsd:schema xmlns:xsd="http://www.w3.org/2001/XMLSchema" xmlns:xs="http://www.w3.org/2001/XMLSchema" xmlns:p="http://schemas.microsoft.com/office/2006/metadata/properties" xmlns:ns2="27fdaa2b-ac31-47fe-8616-bd4d1c8ef7f3" xmlns:ns3="7e1d6809-6e68-43b6-b7f9-a0b0dc0dc300" targetNamespace="http://schemas.microsoft.com/office/2006/metadata/properties" ma:root="true" ma:fieldsID="4293b7a51b1cee5e28253e7bbd699688" ns2:_="" ns3:_="">
    <xsd:import namespace="27fdaa2b-ac31-47fe-8616-bd4d1c8ef7f3"/>
    <xsd:import namespace="7e1d6809-6e68-43b6-b7f9-a0b0dc0dc3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fdaa2b-ac31-47fe-8616-bd4d1c8ef7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fa03e4-426a-41c6-a776-1cd48614a92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1d6809-6e68-43b6-b7f9-a0b0dc0dc30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fa10de3-f7dc-4ede-b4cf-7b6554df3864}" ma:internalName="TaxCatchAll" ma:showField="CatchAllData" ma:web="7e1d6809-6e68-43b6-b7f9-a0b0dc0dc3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560B13-69FC-47B9-8A03-E39805A0DC5D}"/>
</file>

<file path=customXml/itemProps2.xml><?xml version="1.0" encoding="utf-8"?>
<ds:datastoreItem xmlns:ds="http://schemas.openxmlformats.org/officeDocument/2006/customXml" ds:itemID="{B5089508-B926-4598-89DB-6E2400595DFD}"/>
</file>

<file path=docProps/app.xml><?xml version="1.0" encoding="utf-8"?>
<Properties xmlns="http://schemas.openxmlformats.org/officeDocument/2006/extended-properties" xmlns:vt="http://schemas.openxmlformats.org/officeDocument/2006/docPropsVTypes">
  <TotalTime>2735</TotalTime>
  <Words>2131</Words>
  <Application>Microsoft Office PowerPoint</Application>
  <PresentationFormat>Widescreen</PresentationFormat>
  <Paragraphs>138</Paragraphs>
  <Slides>18</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Calibri</vt:lpstr>
      <vt:lpstr>Calibri Light</vt:lpstr>
      <vt:lpstr>Century Gothic</vt:lpstr>
      <vt:lpstr>Century Gothic (Headings)</vt:lpstr>
      <vt:lpstr>Times New Roman</vt:lpstr>
      <vt:lpstr>2_Vapor Trail</vt:lpstr>
      <vt:lpstr>3_Vapor Trail</vt:lpstr>
      <vt:lpstr>Vapor Trail</vt:lpstr>
      <vt:lpstr>Office 2013 - 2022 Theme</vt:lpstr>
      <vt:lpstr>Relational working</vt:lpstr>
      <vt:lpstr>Programme Objectives</vt:lpstr>
      <vt:lpstr>Programme CONTEXT</vt:lpstr>
      <vt:lpstr>Programme participants &amp; process</vt:lpstr>
      <vt:lpstr>Inputs: young people’s views</vt:lpstr>
      <vt:lpstr>inputs: frameworks</vt:lpstr>
      <vt:lpstr>inputs: case studies</vt:lpstr>
      <vt:lpstr>Project Example: Reflections from Bradford</vt:lpstr>
      <vt:lpstr>Project Example: Reflections from Bradford (2)</vt:lpstr>
      <vt:lpstr>Progress Made</vt:lpstr>
      <vt:lpstr>What enabled our work? </vt:lpstr>
      <vt:lpstr>What barriers did we face? </vt:lpstr>
      <vt:lpstr>Key learning points: seven reflections from the programme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Eichsteller</dc:creator>
  <cp:lastModifiedBy>Janet Grauberg</cp:lastModifiedBy>
  <cp:revision>42</cp:revision>
  <cp:lastPrinted>2020-09-28T20:54:22Z</cp:lastPrinted>
  <dcterms:created xsi:type="dcterms:W3CDTF">2020-07-06T17:00:39Z</dcterms:created>
  <dcterms:modified xsi:type="dcterms:W3CDTF">2024-10-01T12:05:58Z</dcterms:modified>
</cp:coreProperties>
</file>